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6" r:id="rId11"/>
  </p:sldIdLst>
  <p:sldSz cx="9144000" cy="6858000" type="screen4x3"/>
  <p:notesSz cx="6858000" cy="9144000"/>
  <p:custShowLst>
    <p:custShow name="Diaporama personnalisé 2" id="0">
      <p:sldLst>
        <p:sld r:id="rId2"/>
        <p:sld r:id="rId3"/>
        <p:sld r:id="rId4"/>
        <p:sld r:id="rId5"/>
        <p:sld r:id="rId6"/>
        <p:sld r:id="rId7"/>
        <p:sld r:id="rId8"/>
        <p:sld r:id="rId9"/>
      </p:sldLst>
    </p:custShow>
  </p:custShow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9"/>
    <p:penClr>
      <a:srgbClr val="00FFFF"/>
    </p:penClr>
  </p:showPr>
  <p:clrMru>
    <a:srgbClr val="6666FF"/>
    <a:srgbClr val="FF66CC"/>
    <a:srgbClr val="FF6600"/>
    <a:srgbClr val="66FF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94660"/>
  </p:normalViewPr>
  <p:slideViewPr>
    <p:cSldViewPr>
      <p:cViewPr varScale="1">
        <p:scale>
          <a:sx n="81" d="100"/>
          <a:sy n="81" d="100"/>
        </p:scale>
        <p:origin x="-103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9" d="100"/>
          <a:sy n="69" d="100"/>
        </p:scale>
        <p:origin x="-3318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EEC0BF-FB81-4DAB-A64C-F34E6FCFA1DF}" type="datetimeFigureOut">
              <a:rPr lang="fr-FR" smtClean="0"/>
              <a:pPr/>
              <a:t>22/01/2016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A5719A-58F3-4C9B-9AF8-8E9FDCB3584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DED31-3B73-4469-90EF-BC59A07D68A1}" type="datetimeFigureOut">
              <a:rPr lang="fr-FR" smtClean="0"/>
              <a:pPr/>
              <a:t>22/01/2016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2FBC3-2A36-4098-89A2-8BAE14BC76B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DED31-3B73-4469-90EF-BC59A07D68A1}" type="datetimeFigureOut">
              <a:rPr lang="fr-FR" smtClean="0"/>
              <a:pPr/>
              <a:t>22/01/2016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2FBC3-2A36-4098-89A2-8BAE14BC76B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DED31-3B73-4469-90EF-BC59A07D68A1}" type="datetimeFigureOut">
              <a:rPr lang="fr-FR" smtClean="0"/>
              <a:pPr/>
              <a:t>22/01/2016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2FBC3-2A36-4098-89A2-8BAE14BC76B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DED31-3B73-4469-90EF-BC59A07D68A1}" type="datetimeFigureOut">
              <a:rPr lang="fr-FR" smtClean="0"/>
              <a:pPr/>
              <a:t>22/01/2016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2FBC3-2A36-4098-89A2-8BAE14BC76B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DED31-3B73-4469-90EF-BC59A07D68A1}" type="datetimeFigureOut">
              <a:rPr lang="fr-FR" smtClean="0"/>
              <a:pPr/>
              <a:t>22/01/2016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A82FBC3-2A36-4098-89A2-8BAE14BC76B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DED31-3B73-4469-90EF-BC59A07D68A1}" type="datetimeFigureOut">
              <a:rPr lang="fr-FR" smtClean="0"/>
              <a:pPr/>
              <a:t>22/01/2016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2FBC3-2A36-4098-89A2-8BAE14BC76B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DED31-3B73-4469-90EF-BC59A07D68A1}" type="datetimeFigureOut">
              <a:rPr lang="fr-FR" smtClean="0"/>
              <a:pPr/>
              <a:t>22/01/2016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2FBC3-2A36-4098-89A2-8BAE14BC76B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DED31-3B73-4469-90EF-BC59A07D68A1}" type="datetimeFigureOut">
              <a:rPr lang="fr-FR" smtClean="0"/>
              <a:pPr/>
              <a:t>22/01/2016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2FBC3-2A36-4098-89A2-8BAE14BC76B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DED31-3B73-4469-90EF-BC59A07D68A1}" type="datetimeFigureOut">
              <a:rPr lang="fr-FR" smtClean="0"/>
              <a:pPr/>
              <a:t>22/01/2016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2FBC3-2A36-4098-89A2-8BAE14BC76B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DED31-3B73-4469-90EF-BC59A07D68A1}" type="datetimeFigureOut">
              <a:rPr lang="fr-FR" smtClean="0"/>
              <a:pPr/>
              <a:t>22/01/2016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2FBC3-2A36-4098-89A2-8BAE14BC76B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fr-F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Cliquez sur l'icône pour ajouter une image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DED31-3B73-4469-90EF-BC59A07D68A1}" type="datetimeFigureOut">
              <a:rPr lang="fr-FR" smtClean="0"/>
              <a:pPr/>
              <a:t>22/01/2016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2FBC3-2A36-4098-89A2-8BAE14BC76B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83DED31-3B73-4469-90EF-BC59A07D68A1}" type="datetimeFigureOut">
              <a:rPr lang="fr-FR" smtClean="0"/>
              <a:pPr/>
              <a:t>22/01/2016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A82FBC3-2A36-4098-89A2-8BAE14BC76B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fr.vikidia.org/wiki/Fichier:SDOs_Atlas_V_lifted_off.jpg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7772400" cy="1109985"/>
          </a:xfrm>
        </p:spPr>
        <p:txBody>
          <a:bodyPr/>
          <a:lstStyle/>
          <a:p>
            <a:r>
              <a:rPr lang="fr-FR" dirty="0" smtClean="0">
                <a:solidFill>
                  <a:srgbClr val="00B0F0"/>
                </a:solidFill>
              </a:rPr>
              <a:t>FUSÉES ET SATELLITES</a:t>
            </a:r>
            <a:endParaRPr lang="fr-FR" dirty="0">
              <a:solidFill>
                <a:srgbClr val="00B0F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427984" y="5157192"/>
            <a:ext cx="3736504" cy="1248544"/>
          </a:xfrm>
        </p:spPr>
        <p:txBody>
          <a:bodyPr>
            <a:normAutofit/>
          </a:bodyPr>
          <a:lstStyle/>
          <a:p>
            <a:r>
              <a:rPr lang="fr-FR" sz="2400" dirty="0" smtClean="0">
                <a:solidFill>
                  <a:srgbClr val="FFFF00"/>
                </a:solidFill>
              </a:rPr>
              <a:t>YANIS ALIOUA</a:t>
            </a:r>
          </a:p>
          <a:p>
            <a:endParaRPr lang="fr-FR" sz="2400" dirty="0"/>
          </a:p>
        </p:txBody>
      </p:sp>
      <p:sp>
        <p:nvSpPr>
          <p:cNvPr id="4" name="Sous-titre 2"/>
          <p:cNvSpPr txBox="1">
            <a:spLocks/>
          </p:cNvSpPr>
          <p:nvPr/>
        </p:nvSpPr>
        <p:spPr>
          <a:xfrm>
            <a:off x="691952" y="1709192"/>
            <a:ext cx="7624464" cy="337599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FF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Conquête spatiale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sz="2400" dirty="0" smtClean="0">
                <a:solidFill>
                  <a:srgbClr val="66FF99"/>
                </a:solidFill>
              </a:rPr>
              <a:t>Structure d’une fusée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FF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Lancement d’un satellite</a:t>
            </a:r>
            <a:endParaRPr lang="fr-FR" sz="2400" dirty="0">
              <a:solidFill>
                <a:srgbClr val="66FF99"/>
              </a:solidFill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FF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Satellite TV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sz="2400" dirty="0" smtClean="0">
                <a:solidFill>
                  <a:srgbClr val="66FF99"/>
                </a:solidFill>
              </a:rPr>
              <a:t>Les principaux satellites météorologiques géostationnaires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sz="2400" dirty="0" smtClean="0">
                <a:solidFill>
                  <a:srgbClr val="66FF99"/>
                </a:solidFill>
              </a:rPr>
              <a:t>Satellite Géostationnaire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sz="2400" dirty="0" smtClean="0">
                <a:solidFill>
                  <a:srgbClr val="66FF99"/>
                </a:solidFill>
              </a:rPr>
              <a:t>Satellite Défilants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sz="2400" dirty="0" smtClean="0">
                <a:solidFill>
                  <a:srgbClr val="66FF99"/>
                </a:solidFill>
              </a:rPr>
              <a:t>Solution pour le futur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 smtClean="0">
              <a:ln>
                <a:noFill/>
              </a:ln>
              <a:solidFill>
                <a:srgbClr val="66FF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 smtClean="0">
              <a:ln>
                <a:noFill/>
              </a:ln>
              <a:solidFill>
                <a:srgbClr val="66FF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/>
          <p:nvPr/>
        </p:nvSpPr>
        <p:spPr>
          <a:xfrm>
            <a:off x="-1493134" y="158187"/>
            <a:ext cx="1361954" cy="5395732"/>
          </a:xfrm>
          <a:custGeom>
            <a:avLst/>
            <a:gdLst>
              <a:gd name="connsiteX0" fmla="*/ 173620 w 1361954"/>
              <a:gd name="connsiteY0" fmla="*/ 1728486 h 5395732"/>
              <a:gd name="connsiteX1" fmla="*/ 798653 w 1361954"/>
              <a:gd name="connsiteY1" fmla="*/ 4807352 h 5395732"/>
              <a:gd name="connsiteX2" fmla="*/ 104172 w 1361954"/>
              <a:gd name="connsiteY2" fmla="*/ 1543291 h 5395732"/>
              <a:gd name="connsiteX3" fmla="*/ 1134319 w 1361954"/>
              <a:gd name="connsiteY3" fmla="*/ 2978552 h 5395732"/>
              <a:gd name="connsiteX4" fmla="*/ 1331088 w 1361954"/>
              <a:gd name="connsiteY4" fmla="*/ 744638 h 5395732"/>
              <a:gd name="connsiteX5" fmla="*/ 949124 w 1361954"/>
              <a:gd name="connsiteY5" fmla="*/ 895109 h 5395732"/>
              <a:gd name="connsiteX6" fmla="*/ 763929 w 1361954"/>
              <a:gd name="connsiteY6" fmla="*/ 1404395 h 5395732"/>
              <a:gd name="connsiteX7" fmla="*/ 277792 w 1361954"/>
              <a:gd name="connsiteY7" fmla="*/ 686765 h 5395732"/>
              <a:gd name="connsiteX8" fmla="*/ 254643 w 1361954"/>
              <a:gd name="connsiteY8" fmla="*/ 709914 h 5395732"/>
              <a:gd name="connsiteX9" fmla="*/ 11575 w 1361954"/>
              <a:gd name="connsiteY9" fmla="*/ 4946248 h 5395732"/>
              <a:gd name="connsiteX10" fmla="*/ 324091 w 1361954"/>
              <a:gd name="connsiteY10" fmla="*/ 3406816 h 5395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61954" h="5395732">
                <a:moveTo>
                  <a:pt x="173620" y="1728486"/>
                </a:moveTo>
                <a:cubicBezTo>
                  <a:pt x="491924" y="3283352"/>
                  <a:pt x="810228" y="4838218"/>
                  <a:pt x="798653" y="4807352"/>
                </a:cubicBezTo>
                <a:cubicBezTo>
                  <a:pt x="787078" y="4776486"/>
                  <a:pt x="48228" y="1848091"/>
                  <a:pt x="104172" y="1543291"/>
                </a:cubicBezTo>
                <a:cubicBezTo>
                  <a:pt x="160116" y="1238491"/>
                  <a:pt x="929833" y="3111661"/>
                  <a:pt x="1134319" y="2978552"/>
                </a:cubicBezTo>
                <a:cubicBezTo>
                  <a:pt x="1338805" y="2845443"/>
                  <a:pt x="1361954" y="1091878"/>
                  <a:pt x="1331088" y="744638"/>
                </a:cubicBezTo>
                <a:cubicBezTo>
                  <a:pt x="1300222" y="397398"/>
                  <a:pt x="1043650" y="785150"/>
                  <a:pt x="949124" y="895109"/>
                </a:cubicBezTo>
                <a:cubicBezTo>
                  <a:pt x="854597" y="1005069"/>
                  <a:pt x="875818" y="1439119"/>
                  <a:pt x="763929" y="1404395"/>
                </a:cubicBezTo>
                <a:cubicBezTo>
                  <a:pt x="652040" y="1369671"/>
                  <a:pt x="362673" y="802512"/>
                  <a:pt x="277792" y="686765"/>
                </a:cubicBezTo>
                <a:cubicBezTo>
                  <a:pt x="192911" y="571018"/>
                  <a:pt x="299012" y="0"/>
                  <a:pt x="254643" y="709914"/>
                </a:cubicBezTo>
                <a:cubicBezTo>
                  <a:pt x="210274" y="1419828"/>
                  <a:pt x="0" y="4496764"/>
                  <a:pt x="11575" y="4946248"/>
                </a:cubicBezTo>
                <a:cubicBezTo>
                  <a:pt x="23150" y="5395732"/>
                  <a:pt x="264289" y="4533418"/>
                  <a:pt x="324091" y="3406816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6666FF"/>
          </a:solidFill>
        </p:spPr>
        <p:txBody>
          <a:bodyPr vert="horz" lIns="45720" tIns="0" rIns="45720" bIns="0" anchor="b">
            <a:normAutofit fontScale="90000" lnSpcReduction="20000"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800" b="1" i="0" u="none" strike="noStrike" kern="1200" cap="all" spc="0" normalizeH="0" baseline="0" noProof="0" dirty="0" smtClean="0">
                <a:ln w="6350">
                  <a:noFill/>
                </a:ln>
                <a:solidFill>
                  <a:srgbClr val="FF000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MERCI DE M’ AVOIR </a:t>
            </a:r>
            <a:r>
              <a:rPr kumimoji="0" lang="fr-FR" sz="4800" b="1" i="0" u="none" strike="noStrike" kern="1200" cap="all" spc="0" normalizeH="0" baseline="0" noProof="0" dirty="0" err="1" smtClean="0">
                <a:ln w="6350">
                  <a:noFill/>
                </a:ln>
                <a:solidFill>
                  <a:srgbClr val="FF000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REGARDe</a:t>
            </a:r>
            <a:r>
              <a:rPr kumimoji="0" lang="fr-FR" sz="4800" b="1" i="0" u="none" strike="noStrike" kern="1200" cap="all" spc="0" normalizeH="0" baseline="0" noProof="0" dirty="0" smtClean="0">
                <a:ln w="6350">
                  <a:noFill/>
                </a:ln>
                <a:solidFill>
                  <a:srgbClr val="FF66CC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!</a:t>
            </a:r>
            <a:r>
              <a:rPr kumimoji="0" lang="fr-FR" sz="4800" b="1" i="0" u="none" strike="noStrike" kern="1200" cap="all" spc="0" normalizeH="0" baseline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fr-FR" sz="4800" b="1" i="0" u="none" strike="noStrike" kern="1200" cap="all" spc="0" normalizeH="0" baseline="0" noProof="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>
          <a:xfrm>
            <a:off x="457200" y="1600200"/>
            <a:ext cx="8229600" cy="4637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VOILA TOUS SUR LES FUSEES ET LES SATELLITES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endParaRPr kumimoji="0" lang="fr-FR" sz="2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endParaRPr kumimoji="0" lang="fr-F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2" descr="http://upload.wikimedia.org/wikipedia/commons/3/31/Lancement_Spirit_fusee_Delta_IIs_10062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2564904"/>
            <a:ext cx="5000625" cy="3888432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pPr algn="l"/>
            <a:r>
              <a:rPr lang="fr-FR" dirty="0" smtClean="0">
                <a:solidFill>
                  <a:srgbClr val="6666FF"/>
                </a:solidFill>
              </a:rPr>
              <a:t>CONQUÊTE SPATIALE</a:t>
            </a:r>
            <a:endParaRPr lang="fr-FR" dirty="0">
              <a:solidFill>
                <a:srgbClr val="6666FF"/>
              </a:solidFill>
            </a:endParaRPr>
          </a:p>
        </p:txBody>
      </p:sp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611560" y="958715"/>
          <a:ext cx="7848872" cy="58992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272"/>
                <a:gridCol w="2304256"/>
                <a:gridCol w="3096344"/>
              </a:tblGrid>
              <a:tr h="412885"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rgbClr val="66FF99"/>
                          </a:solidFill>
                        </a:rPr>
                        <a:t>Nom</a:t>
                      </a:r>
                      <a:endParaRPr lang="fr-FR" dirty="0">
                        <a:solidFill>
                          <a:srgbClr val="66FF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rgbClr val="66FF99"/>
                          </a:solidFill>
                        </a:rPr>
                        <a:t>Date</a:t>
                      </a:r>
                      <a:endParaRPr lang="fr-FR" dirty="0">
                        <a:solidFill>
                          <a:srgbClr val="66FF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rgbClr val="66FF99"/>
                          </a:solidFill>
                        </a:rPr>
                        <a:t>Description </a:t>
                      </a:r>
                      <a:endParaRPr lang="fr-FR" dirty="0">
                        <a:solidFill>
                          <a:srgbClr val="66FF99"/>
                        </a:solidFill>
                      </a:endParaRPr>
                    </a:p>
                  </a:txBody>
                  <a:tcPr/>
                </a:tc>
              </a:tr>
              <a:tr h="710666"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rgbClr val="FF0000"/>
                          </a:solidFill>
                        </a:rPr>
                        <a:t>Spoutnik 1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4 octobre 1957</a:t>
                      </a:r>
                    </a:p>
                    <a:p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fr-FR" baseline="0" dirty="0" smtClean="0">
                          <a:solidFill>
                            <a:srgbClr val="FF0000"/>
                          </a:solidFill>
                        </a:rPr>
                        <a:t> Qui </a:t>
                      </a:r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deviens le premier objet</a:t>
                      </a:r>
                      <a:r>
                        <a:rPr lang="fr-FR" baseline="0" dirty="0" smtClean="0">
                          <a:solidFill>
                            <a:srgbClr val="FF0000"/>
                          </a:solidFill>
                        </a:rPr>
                        <a:t> satellise par </a:t>
                      </a:r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 l’ homme .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1137066"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Survol de la Lune</a:t>
                      </a:r>
                      <a:endParaRPr lang="fr-FR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4 janvier 1959</a:t>
                      </a:r>
                      <a:endParaRPr lang="fr-FR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La sonde soviétique Luna-1 effectue le premier survol de la Lune et devient la première « planète » artificielle</a:t>
                      </a:r>
                      <a:endParaRPr lang="fr-FR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97466"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Premiers pas sur la lune</a:t>
                      </a:r>
                      <a:endParaRPr lang="fr-FR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20 juillet 1969</a:t>
                      </a:r>
                      <a:endParaRPr lang="fr-FR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NEIL AMSTRONG  et EDWIN E</a:t>
                      </a:r>
                      <a:endParaRPr lang="fr-FR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97466"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ARIANE</a:t>
                      </a:r>
                      <a:endParaRPr lang="fr-FR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24 décembre 1979</a:t>
                      </a:r>
                      <a:endParaRPr lang="fr-FR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Lancement de la première fusée Ariane</a:t>
                      </a:r>
                      <a:endParaRPr lang="fr-FR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923866"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rgbClr val="FFFF00"/>
                          </a:solidFill>
                        </a:rPr>
                        <a:t>Station internationale</a:t>
                      </a:r>
                      <a:endParaRPr lang="fr-FR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rgbClr val="FFFF00"/>
                          </a:solidFill>
                        </a:rPr>
                        <a:t>20 novembre 1998 </a:t>
                      </a:r>
                      <a:endParaRPr lang="fr-FR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rgbClr val="FFFF00"/>
                          </a:solidFill>
                        </a:rPr>
                        <a:t>Le premier module de la station spatiale internationale</a:t>
                      </a:r>
                      <a:r>
                        <a:rPr lang="fr-FR" baseline="0" dirty="0" smtClean="0">
                          <a:solidFill>
                            <a:srgbClr val="FFFF00"/>
                          </a:solidFill>
                        </a:rPr>
                        <a:t> mis</a:t>
                      </a:r>
                      <a:r>
                        <a:rPr lang="fr-FR" dirty="0" smtClean="0">
                          <a:solidFill>
                            <a:srgbClr val="FFFF00"/>
                          </a:solidFill>
                        </a:rPr>
                        <a:t> en place.</a:t>
                      </a:r>
                      <a:br>
                        <a:rPr lang="fr-FR" dirty="0" smtClean="0">
                          <a:solidFill>
                            <a:srgbClr val="FFFF00"/>
                          </a:solidFill>
                        </a:rPr>
                      </a:br>
                      <a:endParaRPr lang="fr-FR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  <a:tr h="379432"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rgbClr val="C00000"/>
                          </a:solidFill>
                        </a:rPr>
                        <a:t>Phoenix</a:t>
                      </a:r>
                      <a:endParaRPr lang="fr-FR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rgbClr val="C00000"/>
                          </a:solidFill>
                        </a:rPr>
                        <a:t>25 mai 2008 </a:t>
                      </a:r>
                      <a:endParaRPr lang="fr-FR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rgbClr val="C00000"/>
                          </a:solidFill>
                        </a:rPr>
                        <a:t>La sonde américaine Phoenix se pose sur Mars.</a:t>
                      </a:r>
                      <a:endParaRPr lang="fr-FR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dirty="0" smtClean="0">
                <a:solidFill>
                  <a:srgbClr val="FF6600"/>
                </a:solidFill>
              </a:rPr>
              <a:t>STRUCTURE D’UNE FUSÉE </a:t>
            </a:r>
            <a:endParaRPr lang="fr-FR" dirty="0">
              <a:solidFill>
                <a:srgbClr val="FF6600"/>
              </a:solidFill>
            </a:endParaRPr>
          </a:p>
        </p:txBody>
      </p:sp>
      <p:pic>
        <p:nvPicPr>
          <p:cNvPr id="7170" name="Picture 2" descr="al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268760"/>
            <a:ext cx="3816424" cy="525658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r-FR" dirty="0" smtClean="0">
                <a:solidFill>
                  <a:srgbClr val="66FF99"/>
                </a:solidFill>
              </a:rPr>
              <a:t>LANCEMENT</a:t>
            </a:r>
            <a:r>
              <a:rPr lang="fr-FR" dirty="0" smtClean="0"/>
              <a:t> </a:t>
            </a:r>
            <a:r>
              <a:rPr lang="fr-FR" dirty="0" smtClean="0">
                <a:solidFill>
                  <a:srgbClr val="66FF99"/>
                </a:solidFill>
              </a:rPr>
              <a:t>D’UN SATELLITE</a:t>
            </a:r>
            <a:endParaRPr lang="fr-FR" dirty="0">
              <a:solidFill>
                <a:srgbClr val="66FF99"/>
              </a:solidFill>
            </a:endParaRPr>
          </a:p>
        </p:txBody>
      </p:sp>
      <p:pic>
        <p:nvPicPr>
          <p:cNvPr id="6146" name="Picture 2" descr="https://download.vikidia.org/vikidia/fr/images/thumb/8/85/SDOs_Atlas_V_lifted_off.jpg/260px-SDOs_Atlas_V_lifted_off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2276872"/>
            <a:ext cx="4536504" cy="37242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edge/>
    <p:sndAc>
      <p:stSnd>
        <p:snd r:embed="rId2" name="explod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dirty="0" smtClean="0">
                <a:solidFill>
                  <a:srgbClr val="FF0000"/>
                </a:solidFill>
              </a:rPr>
              <a:t>SATELLITE TV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67544" y="1340768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Nom: L’ EUROPE , L’ ASIE et L’ AFRIQUE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467544" y="1916832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Couverture 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5796136" y="1268760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Photo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5580112" y="2276872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Descriptif</a:t>
            </a:r>
            <a:endParaRPr lang="fr-FR" dirty="0"/>
          </a:p>
        </p:txBody>
      </p:sp>
      <p:pic>
        <p:nvPicPr>
          <p:cNvPr id="5126" name="Picture 6" descr="Zone de couverture Europ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1712" y="620688"/>
            <a:ext cx="2592288" cy="1340768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6732240" y="2348880"/>
            <a:ext cx="19585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/>
              <a:t>Zone </a:t>
            </a:r>
          </a:p>
          <a:p>
            <a:r>
              <a:rPr lang="fr-FR" b="1" dirty="0" smtClean="0"/>
              <a:t>couverture Europe</a:t>
            </a:r>
            <a:endParaRPr lang="fr-FR" dirty="0"/>
          </a:p>
        </p:txBody>
      </p:sp>
      <p:pic>
        <p:nvPicPr>
          <p:cNvPr id="5128" name="Picture 8" descr="Zone de couverture Europ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708920"/>
            <a:ext cx="5086350" cy="3324225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136904" cy="1224136"/>
          </a:xfrm>
        </p:spPr>
        <p:txBody>
          <a:bodyPr>
            <a:noAutofit/>
          </a:bodyPr>
          <a:lstStyle/>
          <a:p>
            <a:pPr lvl="0" algn="l">
              <a:defRPr/>
            </a:pPr>
            <a:r>
              <a:rPr lang="fr-FR" sz="3600" dirty="0" smtClean="0">
                <a:solidFill>
                  <a:srgbClr val="FF0000"/>
                </a:solidFill>
              </a:rPr>
              <a:t>LES</a:t>
            </a:r>
            <a:r>
              <a:rPr lang="fr-FR" sz="3600" dirty="0" smtClean="0"/>
              <a:t> </a:t>
            </a:r>
            <a:r>
              <a:rPr lang="fr-FR" sz="3600" dirty="0" smtClean="0">
                <a:solidFill>
                  <a:srgbClr val="FF0000"/>
                </a:solidFill>
              </a:rPr>
              <a:t>PRINCIPAUX SATELLITES </a:t>
            </a:r>
            <a:r>
              <a:rPr lang="fr-FR" sz="3600" dirty="0" smtClean="0">
                <a:solidFill>
                  <a:srgbClr val="92D050"/>
                </a:solidFill>
              </a:rPr>
              <a:t>MÉTÉOROLOGIQUES</a:t>
            </a:r>
            <a:r>
              <a:rPr lang="fr-FR" sz="3600" dirty="0" smtClean="0"/>
              <a:t> </a:t>
            </a:r>
            <a:r>
              <a:rPr lang="fr-FR" sz="3600" dirty="0" smtClean="0">
                <a:solidFill>
                  <a:srgbClr val="00B0F0"/>
                </a:solidFill>
              </a:rPr>
              <a:t>GÉOSTATIONNAIRES</a:t>
            </a:r>
            <a:endParaRPr lang="fr-FR" sz="3600" dirty="0">
              <a:solidFill>
                <a:srgbClr val="00B0F0"/>
              </a:solidFill>
            </a:endParaRPr>
          </a:p>
        </p:txBody>
      </p:sp>
      <p:pic>
        <p:nvPicPr>
          <p:cNvPr id="4097" name="Picture 1" descr="http://www.f1afz.fr/satellites/sat_meteo/noaa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356992"/>
            <a:ext cx="3400425" cy="3168352"/>
          </a:xfrm>
          <a:prstGeom prst="rect">
            <a:avLst/>
          </a:prstGeom>
          <a:noFill/>
        </p:spPr>
      </p:pic>
      <p:pic>
        <p:nvPicPr>
          <p:cNvPr id="4098" name="Picture 2" descr="http://www.f1afz.fr/satellites/sat_meteo/aspect%20ext%20des%20sat%20noa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916832"/>
            <a:ext cx="3800475" cy="336840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66FF99"/>
          </a:solidFill>
        </p:spPr>
        <p:txBody>
          <a:bodyPr>
            <a:noAutofit/>
          </a:bodyPr>
          <a:lstStyle/>
          <a:p>
            <a:pPr lvl="0" algn="l">
              <a:defRPr/>
            </a:pPr>
            <a:r>
              <a:rPr lang="fr-FR" sz="3600" dirty="0" smtClean="0">
                <a:solidFill>
                  <a:srgbClr val="FF66CC"/>
                </a:solidFill>
              </a:rPr>
              <a:t>SATELLITES GÉOSTATIONNAIRES</a:t>
            </a:r>
            <a:endParaRPr lang="fr-FR" sz="3600" dirty="0">
              <a:solidFill>
                <a:srgbClr val="FF66CC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467544" y="1916832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Exemple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5364088" y="1844824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Descriptif</a:t>
            </a:r>
            <a:endParaRPr lang="fr-FR" dirty="0"/>
          </a:p>
        </p:txBody>
      </p:sp>
      <p:pic>
        <p:nvPicPr>
          <p:cNvPr id="3074" name="Picture 2" descr="© Météo-France / CM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153518"/>
            <a:ext cx="3168352" cy="250773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4427984" y="2420888"/>
            <a:ext cx="4572000" cy="3416320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dirty="0" smtClean="0">
                <a:solidFill>
                  <a:srgbClr val="66FF99"/>
                </a:solidFill>
              </a:rPr>
              <a:t>tournent autour de la Terre à 36 000 km d'altitude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>
                <a:solidFill>
                  <a:srgbClr val="66FF99"/>
                </a:solidFill>
              </a:rPr>
              <a:t> Ils tournent à la même vitesse angulaire que la Terre autour de l'axe des pôles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>
                <a:solidFill>
                  <a:srgbClr val="66FF99"/>
                </a:solidFill>
              </a:rPr>
              <a:t> Ils surplombent toujours la même partie de la terre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>
                <a:solidFill>
                  <a:srgbClr val="66FF99"/>
                </a:solidFill>
              </a:rPr>
              <a:t> Leur altitude élevée et leur position fixe par rapport à la Terre de délivrer des images couvrant une grande surface à un rythme soutenu suivre l'évolution des nuages .</a:t>
            </a:r>
          </a:p>
          <a:p>
            <a:endParaRPr lang="fr-FR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6666FF"/>
          </a:solidFill>
        </p:spPr>
        <p:txBody>
          <a:bodyPr>
            <a:noAutofit/>
          </a:bodyPr>
          <a:lstStyle/>
          <a:p>
            <a:pPr lvl="0" algn="l">
              <a:defRPr/>
            </a:pPr>
            <a:r>
              <a:rPr lang="fr-FR" sz="3600" dirty="0" smtClean="0">
                <a:solidFill>
                  <a:srgbClr val="FF6600"/>
                </a:solidFill>
              </a:rPr>
              <a:t>SATELLITES DEFILANTS</a:t>
            </a:r>
            <a:endParaRPr lang="fr-FR" sz="3600" dirty="0">
              <a:solidFill>
                <a:srgbClr val="FF660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467544" y="1916832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Exemple</a:t>
            </a:r>
            <a:endParaRPr lang="fr-FR" dirty="0"/>
          </a:p>
        </p:txBody>
      </p:sp>
      <p:pic>
        <p:nvPicPr>
          <p:cNvPr id="2050" name="Picture 2" descr="© Météo-Fran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715" y="2929855"/>
            <a:ext cx="2524125" cy="3019425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3923928" y="2189669"/>
            <a:ext cx="4896544" cy="3693319"/>
          </a:xfrm>
          <a:prstGeom prst="rect">
            <a:avLst/>
          </a:prstGeom>
          <a:solidFill>
            <a:srgbClr val="66FF99"/>
          </a:solidFill>
          <a:effectLst>
            <a:outerShdw blurRad="1270000" dir="21540000" algn="ctr" rotWithShape="0">
              <a:srgbClr val="FF0000"/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  <a:tabLst>
                <a:tab pos="358775" algn="l"/>
              </a:tabLst>
            </a:pPr>
            <a:r>
              <a:rPr lang="fr-FR" dirty="0" smtClean="0"/>
              <a:t>Les satellites défilants utilisés en météorologie tournent autour de la Terre  quasi circulaire passant près des pôles,  inférieure à 1 000 km. Ils font le tour de la Terre en près de deux heures. Pour la majeure partie d'entre eux, l'orbite est "</a:t>
            </a:r>
            <a:r>
              <a:rPr lang="fr-FR" dirty="0" err="1" smtClean="0"/>
              <a:t>héliosynchronee</a:t>
            </a:r>
            <a:r>
              <a:rPr lang="fr-FR" dirty="0" smtClean="0"/>
              <a:t> qui signifie que le plan de l'orbite suit le déplacement apparent du Soleil autour de la Terre. Ainsi, les points de </a:t>
            </a:r>
          </a:p>
          <a:p>
            <a:pPr>
              <a:buFont typeface="Arial" pitchFamily="34" charset="0"/>
              <a:buChar char="•"/>
              <a:tabLst>
                <a:tab pos="358775" algn="l"/>
              </a:tabLst>
            </a:pPr>
            <a:r>
              <a:rPr lang="fr-FR" dirty="0" smtClean="0"/>
              <a:t>La Terre située comme les satellites géostationnaires, les satellites défilants météo sont munis d'un imageur à plusieurs canaux qui vise la surface de la Terre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5364088" y="1844824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Descriptif</a:t>
            </a:r>
            <a:endParaRPr lang="fr-FR" dirty="0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22030" y="404664"/>
            <a:ext cx="7102298" cy="648072"/>
          </a:xfrm>
        </p:spPr>
        <p:txBody>
          <a:bodyPr>
            <a:noAutofit/>
          </a:bodyPr>
          <a:lstStyle/>
          <a:p>
            <a:pPr lvl="0" algn="l">
              <a:defRPr/>
            </a:pPr>
            <a:r>
              <a:rPr lang="fr-FR" sz="3600" dirty="0" smtClean="0">
                <a:solidFill>
                  <a:srgbClr val="00B050"/>
                </a:solidFill>
              </a:rPr>
              <a:t>SOLUTION POUR LE FUTUR </a:t>
            </a:r>
            <a:endParaRPr lang="fr-FR" sz="3600" dirty="0">
              <a:solidFill>
                <a:srgbClr val="00B050"/>
              </a:solidFill>
            </a:endParaRPr>
          </a:p>
        </p:txBody>
      </p:sp>
      <p:sp>
        <p:nvSpPr>
          <p:cNvPr id="6" name="Sous-titr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>
              <a:solidFill>
                <a:srgbClr val="00B0F0"/>
              </a:solidFill>
            </a:endParaRPr>
          </a:p>
        </p:txBody>
      </p:sp>
      <p:pic>
        <p:nvPicPr>
          <p:cNvPr id="1026" name="Picture 2" descr="Google aurait travaillé sur un ascenseur spati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340768"/>
            <a:ext cx="1512168" cy="1429892"/>
          </a:xfrm>
          <a:prstGeom prst="rect">
            <a:avLst/>
          </a:prstGeom>
          <a:noFill/>
        </p:spPr>
      </p:pic>
      <p:pic>
        <p:nvPicPr>
          <p:cNvPr id="1028" name="Picture 4" descr="Les scénarios à l'étude pour capturer ou dévier un astéroïd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98085" y="1196752"/>
            <a:ext cx="1645915" cy="1573908"/>
          </a:xfrm>
          <a:prstGeom prst="rect">
            <a:avLst/>
          </a:prstGeom>
          <a:noFill/>
        </p:spPr>
      </p:pic>
      <p:pic>
        <p:nvPicPr>
          <p:cNvPr id="1030" name="Picture 6" descr="startram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3068960"/>
            <a:ext cx="7416824" cy="3789040"/>
          </a:xfrm>
          <a:prstGeom prst="rect">
            <a:avLst/>
          </a:prstGeom>
          <a:noFill/>
        </p:spPr>
      </p:pic>
      <p:sp>
        <p:nvSpPr>
          <p:cNvPr id="7" name="Forme libre 6"/>
          <p:cNvSpPr/>
          <p:nvPr/>
        </p:nvSpPr>
        <p:spPr>
          <a:xfrm>
            <a:off x="-1493134" y="158187"/>
            <a:ext cx="1361954" cy="5395732"/>
          </a:xfrm>
          <a:custGeom>
            <a:avLst/>
            <a:gdLst>
              <a:gd name="connsiteX0" fmla="*/ 173620 w 1361954"/>
              <a:gd name="connsiteY0" fmla="*/ 1728486 h 5395732"/>
              <a:gd name="connsiteX1" fmla="*/ 798653 w 1361954"/>
              <a:gd name="connsiteY1" fmla="*/ 4807352 h 5395732"/>
              <a:gd name="connsiteX2" fmla="*/ 104172 w 1361954"/>
              <a:gd name="connsiteY2" fmla="*/ 1543291 h 5395732"/>
              <a:gd name="connsiteX3" fmla="*/ 1134319 w 1361954"/>
              <a:gd name="connsiteY3" fmla="*/ 2978552 h 5395732"/>
              <a:gd name="connsiteX4" fmla="*/ 1331088 w 1361954"/>
              <a:gd name="connsiteY4" fmla="*/ 744638 h 5395732"/>
              <a:gd name="connsiteX5" fmla="*/ 949124 w 1361954"/>
              <a:gd name="connsiteY5" fmla="*/ 895109 h 5395732"/>
              <a:gd name="connsiteX6" fmla="*/ 763929 w 1361954"/>
              <a:gd name="connsiteY6" fmla="*/ 1404395 h 5395732"/>
              <a:gd name="connsiteX7" fmla="*/ 277792 w 1361954"/>
              <a:gd name="connsiteY7" fmla="*/ 686765 h 5395732"/>
              <a:gd name="connsiteX8" fmla="*/ 254643 w 1361954"/>
              <a:gd name="connsiteY8" fmla="*/ 709914 h 5395732"/>
              <a:gd name="connsiteX9" fmla="*/ 11575 w 1361954"/>
              <a:gd name="connsiteY9" fmla="*/ 4946248 h 5395732"/>
              <a:gd name="connsiteX10" fmla="*/ 324091 w 1361954"/>
              <a:gd name="connsiteY10" fmla="*/ 3406816 h 5395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61954" h="5395732">
                <a:moveTo>
                  <a:pt x="173620" y="1728486"/>
                </a:moveTo>
                <a:cubicBezTo>
                  <a:pt x="491924" y="3283352"/>
                  <a:pt x="810228" y="4838218"/>
                  <a:pt x="798653" y="4807352"/>
                </a:cubicBezTo>
                <a:cubicBezTo>
                  <a:pt x="787078" y="4776486"/>
                  <a:pt x="48228" y="1848091"/>
                  <a:pt x="104172" y="1543291"/>
                </a:cubicBezTo>
                <a:cubicBezTo>
                  <a:pt x="160116" y="1238491"/>
                  <a:pt x="929833" y="3111661"/>
                  <a:pt x="1134319" y="2978552"/>
                </a:cubicBezTo>
                <a:cubicBezTo>
                  <a:pt x="1338805" y="2845443"/>
                  <a:pt x="1361954" y="1091878"/>
                  <a:pt x="1331088" y="744638"/>
                </a:cubicBezTo>
                <a:cubicBezTo>
                  <a:pt x="1300222" y="397398"/>
                  <a:pt x="1043650" y="785150"/>
                  <a:pt x="949124" y="895109"/>
                </a:cubicBezTo>
                <a:cubicBezTo>
                  <a:pt x="854597" y="1005069"/>
                  <a:pt x="875818" y="1439119"/>
                  <a:pt x="763929" y="1404395"/>
                </a:cubicBezTo>
                <a:cubicBezTo>
                  <a:pt x="652040" y="1369671"/>
                  <a:pt x="362673" y="802512"/>
                  <a:pt x="277792" y="686765"/>
                </a:cubicBezTo>
                <a:cubicBezTo>
                  <a:pt x="192911" y="571018"/>
                  <a:pt x="299012" y="0"/>
                  <a:pt x="254643" y="709914"/>
                </a:cubicBezTo>
                <a:cubicBezTo>
                  <a:pt x="210274" y="1419828"/>
                  <a:pt x="0" y="4496764"/>
                  <a:pt x="11575" y="4946248"/>
                </a:cubicBezTo>
                <a:cubicBezTo>
                  <a:pt x="23150" y="5395732"/>
                  <a:pt x="264289" y="4533418"/>
                  <a:pt x="324091" y="3406816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>
    <p:newsflash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210</TotalTime>
  <Words>351</Words>
  <Application>Microsoft Office PowerPoint</Application>
  <PresentationFormat>Affichage à l'écran (4:3)</PresentationFormat>
  <Paragraphs>57</Paragraphs>
  <Slides>10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  <vt:variant>
        <vt:lpstr>Diaporamas personnalisés</vt:lpstr>
      </vt:variant>
      <vt:variant>
        <vt:i4>1</vt:i4>
      </vt:variant>
    </vt:vector>
  </HeadingPairs>
  <TitlesOfParts>
    <vt:vector size="12" baseType="lpstr">
      <vt:lpstr>Apex</vt:lpstr>
      <vt:lpstr>FUSÉES ET SATELLITES</vt:lpstr>
      <vt:lpstr>CONQUÊTE SPATIALE</vt:lpstr>
      <vt:lpstr>STRUCTURE D’UNE FUSÉE </vt:lpstr>
      <vt:lpstr>LANCEMENT D’UN SATELLITE</vt:lpstr>
      <vt:lpstr>SATELLITE TV</vt:lpstr>
      <vt:lpstr>LES PRINCIPAUX SATELLITES MÉTÉOROLOGIQUES GÉOSTATIONNAIRES</vt:lpstr>
      <vt:lpstr>SATELLITES GÉOSTATIONNAIRES</vt:lpstr>
      <vt:lpstr>SATELLITES DEFILANTS</vt:lpstr>
      <vt:lpstr>SOLUTION POUR LE FUTUR </vt:lpstr>
      <vt:lpstr>Diapositive 10</vt:lpstr>
      <vt:lpstr>Diaporama personnalisé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Xav</dc:creator>
  <cp:lastModifiedBy>langlaix</cp:lastModifiedBy>
  <cp:revision>24</cp:revision>
  <dcterms:created xsi:type="dcterms:W3CDTF">2015-10-08T19:11:59Z</dcterms:created>
  <dcterms:modified xsi:type="dcterms:W3CDTF">2016-01-22T08:51:20Z</dcterms:modified>
</cp:coreProperties>
</file>