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EA7B5C-B274-44E8-900A-723F32A6927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0FBF6B-6452-40BD-800E-9D5E4EFB08F0}">
      <dgm:prSet/>
      <dgm:spPr/>
      <dgm:t>
        <a:bodyPr/>
        <a:lstStyle/>
        <a:p>
          <a:pPr rtl="0"/>
          <a:r>
            <a:rPr lang="fr-FR" b="0" dirty="0" smtClean="0"/>
            <a:t>LANCEMENT D’UN SATELLITE</a:t>
          </a:r>
          <a:endParaRPr lang="fr-FR" b="0" dirty="0"/>
        </a:p>
      </dgm:t>
    </dgm:pt>
    <dgm:pt modelId="{DD8C680D-95CB-45E2-99CC-83EEEA4C033C}" type="parTrans" cxnId="{FABE8CF9-E69E-47A7-B338-4967CD72CE8C}">
      <dgm:prSet/>
      <dgm:spPr/>
      <dgm:t>
        <a:bodyPr/>
        <a:lstStyle/>
        <a:p>
          <a:endParaRPr lang="fr-FR"/>
        </a:p>
      </dgm:t>
    </dgm:pt>
    <dgm:pt modelId="{75ADBBFF-7195-414D-A556-74538220E954}" type="sibTrans" cxnId="{FABE8CF9-E69E-47A7-B338-4967CD72CE8C}">
      <dgm:prSet/>
      <dgm:spPr/>
      <dgm:t>
        <a:bodyPr/>
        <a:lstStyle/>
        <a:p>
          <a:endParaRPr lang="fr-FR"/>
        </a:p>
      </dgm:t>
    </dgm:pt>
    <dgm:pt modelId="{1FB05234-989C-4E97-9230-425933AD0CFF}" type="pres">
      <dgm:prSet presAssocID="{A3EA7B5C-B274-44E8-900A-723F32A6927C}" presName="matrix" presStyleCnt="0">
        <dgm:presLayoutVars>
          <dgm:chMax val="1"/>
          <dgm:dir/>
          <dgm:resizeHandles val="exact"/>
        </dgm:presLayoutVars>
      </dgm:prSet>
      <dgm:spPr/>
    </dgm:pt>
    <dgm:pt modelId="{E8AAF55E-3127-4C63-B70C-EDE7D0F36533}" type="pres">
      <dgm:prSet presAssocID="{A3EA7B5C-B274-44E8-900A-723F32A6927C}" presName="diamond" presStyleLbl="bgShp" presStyleIdx="0" presStyleCnt="1" custLinFactX="100000" custLinFactY="200000" custLinFactNeighborX="164197" custLinFactNeighborY="258897"/>
      <dgm:spPr/>
    </dgm:pt>
    <dgm:pt modelId="{3C5B42B5-B7D1-42E7-919E-A89012C3CFA2}" type="pres">
      <dgm:prSet presAssocID="{A3EA7B5C-B274-44E8-900A-723F32A6927C}" presName="quad1" presStyleLbl="node1" presStyleIdx="0" presStyleCnt="4" custScaleX="1846154" custScaleY="256410">
        <dgm:presLayoutVars>
          <dgm:chMax val="0"/>
          <dgm:chPref val="0"/>
          <dgm:bulletEnabled val="1"/>
        </dgm:presLayoutVars>
      </dgm:prSet>
      <dgm:spPr/>
    </dgm:pt>
    <dgm:pt modelId="{6CDB4021-3F38-4008-8AF7-D5E1ECFF9985}" type="pres">
      <dgm:prSet presAssocID="{A3EA7B5C-B274-44E8-900A-723F32A6927C}" presName="quad2" presStyleLbl="node1" presStyleIdx="1" presStyleCnt="4" custLinFactX="-500000" custLinFactY="260000" custLinFactNeighborX="-510756" custLinFactNeighborY="300000">
        <dgm:presLayoutVars>
          <dgm:chMax val="0"/>
          <dgm:chPref val="0"/>
          <dgm:bulletEnabled val="1"/>
        </dgm:presLayoutVars>
      </dgm:prSet>
      <dgm:spPr/>
    </dgm:pt>
    <dgm:pt modelId="{7CFD9F57-CF31-43BA-9506-3EED21C3A646}" type="pres">
      <dgm:prSet presAssocID="{A3EA7B5C-B274-44E8-900A-723F32A6927C}" presName="quad3" presStyleLbl="node1" presStyleIdx="2" presStyleCnt="4" custLinFactNeighborX="-14614" custLinFactNeighborY="7">
        <dgm:presLayoutVars>
          <dgm:chMax val="0"/>
          <dgm:chPref val="0"/>
          <dgm:bulletEnabled val="1"/>
        </dgm:presLayoutVars>
      </dgm:prSet>
      <dgm:spPr/>
    </dgm:pt>
    <dgm:pt modelId="{FC0F9239-8616-4AB0-9F9D-88BA146B3BAC}" type="pres">
      <dgm:prSet presAssocID="{A3EA7B5C-B274-44E8-900A-723F32A6927C}" presName="quad4" presStyleLbl="node1" presStyleIdx="3" presStyleCnt="4" custLinFactX="366142" custLinFactNeighborX="400000" custLinFactNeighborY="16160">
        <dgm:presLayoutVars>
          <dgm:chMax val="0"/>
          <dgm:chPref val="0"/>
          <dgm:bulletEnabled val="1"/>
        </dgm:presLayoutVars>
      </dgm:prSet>
      <dgm:spPr/>
    </dgm:pt>
  </dgm:ptLst>
  <dgm:cxnLst>
    <dgm:cxn modelId="{33C3C2F9-3F5B-49FF-809F-F6D2A0F7E7E0}" type="presOf" srcId="{580FBF6B-6452-40BD-800E-9D5E4EFB08F0}" destId="{3C5B42B5-B7D1-42E7-919E-A89012C3CFA2}" srcOrd="0" destOrd="0" presId="urn:microsoft.com/office/officeart/2005/8/layout/matrix3"/>
    <dgm:cxn modelId="{3A916762-D343-4219-B311-0F425A75624A}" type="presOf" srcId="{A3EA7B5C-B274-44E8-900A-723F32A6927C}" destId="{1FB05234-989C-4E97-9230-425933AD0CFF}" srcOrd="0" destOrd="0" presId="urn:microsoft.com/office/officeart/2005/8/layout/matrix3"/>
    <dgm:cxn modelId="{FABE8CF9-E69E-47A7-B338-4967CD72CE8C}" srcId="{A3EA7B5C-B274-44E8-900A-723F32A6927C}" destId="{580FBF6B-6452-40BD-800E-9D5E4EFB08F0}" srcOrd="0" destOrd="0" parTransId="{DD8C680D-95CB-45E2-99CC-83EEEA4C033C}" sibTransId="{75ADBBFF-7195-414D-A556-74538220E954}"/>
    <dgm:cxn modelId="{C5DFB83C-1CC3-4466-A999-03E1335085A1}" type="presParOf" srcId="{1FB05234-989C-4E97-9230-425933AD0CFF}" destId="{E8AAF55E-3127-4C63-B70C-EDE7D0F36533}" srcOrd="0" destOrd="0" presId="urn:microsoft.com/office/officeart/2005/8/layout/matrix3"/>
    <dgm:cxn modelId="{87686521-7468-433C-A534-06A120CD71B5}" type="presParOf" srcId="{1FB05234-989C-4E97-9230-425933AD0CFF}" destId="{3C5B42B5-B7D1-42E7-919E-A89012C3CFA2}" srcOrd="1" destOrd="0" presId="urn:microsoft.com/office/officeart/2005/8/layout/matrix3"/>
    <dgm:cxn modelId="{ACDB6876-4290-4C1B-AF88-92D61E04CCFE}" type="presParOf" srcId="{1FB05234-989C-4E97-9230-425933AD0CFF}" destId="{6CDB4021-3F38-4008-8AF7-D5E1ECFF9985}" srcOrd="2" destOrd="0" presId="urn:microsoft.com/office/officeart/2005/8/layout/matrix3"/>
    <dgm:cxn modelId="{DBF44420-2196-4FF0-9931-0D4B873009CD}" type="presParOf" srcId="{1FB05234-989C-4E97-9230-425933AD0CFF}" destId="{7CFD9F57-CF31-43BA-9506-3EED21C3A646}" srcOrd="3" destOrd="0" presId="urn:microsoft.com/office/officeart/2005/8/layout/matrix3"/>
    <dgm:cxn modelId="{1844C437-801B-4916-A649-EBF06B71CBB2}" type="presParOf" srcId="{1FB05234-989C-4E97-9230-425933AD0CFF}" destId="{FC0F9239-8616-4AB0-9F9D-88BA146B3BA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AAF55E-3127-4C63-B70C-EDE7D0F36533}">
      <dsp:nvSpPr>
        <dsp:cNvPr id="0" name=""/>
        <dsp:cNvSpPr/>
      </dsp:nvSpPr>
      <dsp:spPr>
        <a:xfrm>
          <a:off x="6803101" y="120014"/>
          <a:ext cx="1143000" cy="1143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B42B5-B7D1-42E7-919E-A89012C3CFA2}">
      <dsp:nvSpPr>
        <dsp:cNvPr id="0" name=""/>
        <dsp:cNvSpPr/>
      </dsp:nvSpPr>
      <dsp:spPr>
        <a:xfrm>
          <a:off x="0" y="-120014"/>
          <a:ext cx="8229600" cy="11429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b="0" kern="1200" dirty="0" smtClean="0"/>
            <a:t>LANCEMENT D’UN SATELLITE</a:t>
          </a:r>
          <a:endParaRPr lang="fr-FR" sz="4300" b="0" kern="1200" dirty="0"/>
        </a:p>
      </dsp:txBody>
      <dsp:txXfrm>
        <a:off x="0" y="-120014"/>
        <a:ext cx="8229600" cy="1142998"/>
      </dsp:txXfrm>
    </dsp:sp>
    <dsp:sp modelId="{6CDB4021-3F38-4008-8AF7-D5E1ECFF9985}">
      <dsp:nvSpPr>
        <dsp:cNvPr id="0" name=""/>
        <dsp:cNvSpPr/>
      </dsp:nvSpPr>
      <dsp:spPr>
        <a:xfrm>
          <a:off x="0" y="697230"/>
          <a:ext cx="445770" cy="445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D9F57-CF31-43BA-9506-3EED21C3A646}">
      <dsp:nvSpPr>
        <dsp:cNvPr id="0" name=""/>
        <dsp:cNvSpPr/>
      </dsp:nvSpPr>
      <dsp:spPr>
        <a:xfrm>
          <a:off x="3826770" y="708659"/>
          <a:ext cx="445770" cy="445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F9239-8616-4AB0-9F9D-88BA146B3BAC}">
      <dsp:nvSpPr>
        <dsp:cNvPr id="0" name=""/>
        <dsp:cNvSpPr/>
      </dsp:nvSpPr>
      <dsp:spPr>
        <a:xfrm>
          <a:off x="7783830" y="708659"/>
          <a:ext cx="445770" cy="445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fr.vikidia.org/wiki/Fichier:SDOs_Atlas_V_lifted_off.jp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techletter.com/wp-content/uploads/2012/12/AMOS-5-Satellite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Satellite_artificie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.wikipedia.org/wiki/Orbite_g%C3%A9ostationnair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u="sng" dirty="0" smtClean="0">
                <a:solidFill>
                  <a:srgbClr val="92D050"/>
                </a:solidFill>
              </a:rPr>
              <a:t>FUSÉES ET SATELLITES</a:t>
            </a:r>
            <a:endParaRPr lang="fr-FR" u="sng" dirty="0">
              <a:solidFill>
                <a:srgbClr val="92D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48064" y="5445224"/>
            <a:ext cx="3736504" cy="1248544"/>
          </a:xfrm>
        </p:spPr>
        <p:txBody>
          <a:bodyPr>
            <a:normAutofit/>
          </a:bodyPr>
          <a:lstStyle/>
          <a:p>
            <a:r>
              <a:rPr lang="fr-FR" sz="2400" dirty="0" err="1" smtClean="0">
                <a:solidFill>
                  <a:schemeClr val="accent3"/>
                </a:solidFill>
              </a:rPr>
              <a:t>aymeric</a:t>
            </a:r>
            <a:endParaRPr lang="fr-FR" sz="2400" dirty="0">
              <a:solidFill>
                <a:schemeClr val="accent3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91952" y="1709192"/>
            <a:ext cx="7624464" cy="3375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Lancement d’un satellite</a:t>
            </a:r>
            <a:endParaRPr lang="fr-FR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Satellite TV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CONQUÊTE SPATIALE</a:t>
            </a:r>
            <a:endParaRPr lang="fr-FR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11560" y="1726014"/>
          <a:ext cx="8064896" cy="513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088232"/>
                <a:gridCol w="3240360"/>
              </a:tblGrid>
              <a:tr h="531251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Nom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Date</a:t>
                      </a: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Description 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Spoutnik 1</a:t>
                      </a: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4octobre</a:t>
                      </a:r>
                      <a:r>
                        <a:rPr lang="fr-FR" sz="1100" baseline="0" dirty="0" smtClean="0"/>
                        <a:t> 1957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Le petit satellite soviétique Spoutnik 1 devient le premier objet satellisé par l'Homme</a:t>
                      </a: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Survol de la Lune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4 janvier 1959 </a:t>
                      </a: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La sonde soviétique Luna-1 effectue le premier survol de la Lune et devient la première « planète » artificielle.</a:t>
                      </a:r>
                      <a:br>
                        <a:rPr lang="fr-FR" sz="1100" dirty="0" smtClean="0"/>
                      </a:br>
                      <a:r>
                        <a:rPr lang="fr-FR" sz="1100" dirty="0" smtClean="0"/>
                        <a:t/>
                      </a:r>
                      <a:br>
                        <a:rPr lang="fr-FR" sz="1100" dirty="0" smtClean="0"/>
                      </a:b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Premiers pas sur la lune</a:t>
                      </a: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21 juillet 1969 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Premiers pas de l'Homme sur la Lune lors de la mission Apollo 11, effectués par Neil Armstrong et </a:t>
                      </a:r>
                      <a:r>
                        <a:rPr lang="fr-FR" sz="1100" dirty="0" err="1" smtClean="0"/>
                        <a:t>Buzz</a:t>
                      </a:r>
                      <a:r>
                        <a:rPr lang="fr-FR" sz="1100" dirty="0" smtClean="0"/>
                        <a:t> Aldrin.</a:t>
                      </a:r>
                      <a:br>
                        <a:rPr lang="fr-FR" sz="1100" dirty="0" smtClean="0"/>
                      </a:br>
                      <a:r>
                        <a:rPr lang="fr-FR" sz="1100" dirty="0" smtClean="0"/>
                        <a:t/>
                      </a:r>
                      <a:br>
                        <a:rPr lang="fr-FR" sz="1100" dirty="0" smtClean="0"/>
                      </a:br>
                      <a:r>
                        <a:rPr lang="fr-FR" sz="1100" dirty="0" smtClean="0"/>
                        <a:t/>
                      </a:r>
                      <a:br>
                        <a:rPr lang="fr-FR" sz="1100" dirty="0" smtClean="0"/>
                      </a:b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16953"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Ariane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24 décembre 1979</a:t>
                      </a: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Lancement de la première fusée Ariane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Station internationale</a:t>
                      </a: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20 novembre 1998 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Le premier module de la station spatiale internationale (ISS) est mis en place.</a:t>
                      </a:r>
                      <a:br>
                        <a:rPr lang="fr-FR" sz="1100" dirty="0" smtClean="0"/>
                      </a:b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Phoenix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dirty="0" smtClean="0"/>
                        <a:t>25 mai 2008 </a:t>
                      </a: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La sonde américaine Phoenix se pose sur Mars</a:t>
                      </a:r>
                      <a:endParaRPr lang="fr-FR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solidFill>
                  <a:srgbClr val="00B0F0"/>
                </a:solidFill>
              </a:rPr>
              <a:t>STRUCTURE D’UNE FUSÉE </a:t>
            </a:r>
            <a:endParaRPr lang="fr-FR" dirty="0">
              <a:solidFill>
                <a:srgbClr val="00B0F0"/>
              </a:solidFill>
            </a:endParaRPr>
          </a:p>
        </p:txBody>
      </p:sp>
      <p:pic>
        <p:nvPicPr>
          <p:cNvPr id="7170" name="Picture 2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060848"/>
            <a:ext cx="1905000" cy="39338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https://download.vikidia.org/vikidia/fr/images/thumb/8/85/SDOs_Atlas_V_lifted_off.jpg/260px-SDOs_Atlas_V_lifted_off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2132856"/>
            <a:ext cx="2448272" cy="35802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0.14828 L 0.00799 -0.28174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Nom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7030A0"/>
                </a:solidFill>
              </a:rPr>
              <a:t>: Amos5 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19168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Couverture (bande KU)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frique francophone  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940152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Photo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80112" y="22768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Descriptif</a:t>
            </a:r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5122" name="Picture 2" descr="Zone de couverture (bande KU) Afrique francoph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13095"/>
            <a:ext cx="4608512" cy="4244905"/>
          </a:xfrm>
          <a:prstGeom prst="rect">
            <a:avLst/>
          </a:prstGeom>
          <a:noFill/>
        </p:spPr>
      </p:pic>
      <p:sp>
        <p:nvSpPr>
          <p:cNvPr id="7" name="AutoShape 4" descr="Résultat de recherche d'images pour &quot;SATELITE TV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6" name="AutoShape 6" descr="Résultat de recherche d'images pour &quot;SATELITE TV&quot;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55576" y="188640"/>
            <a:ext cx="6275040" cy="113813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Satellite tv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128" name="AutoShape 8" descr="Résultat de recherche d'images pour &quot;SATELITE TV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0" name="AutoShape 10" descr="Résultat de recherche d'images pour &quot;SATELITE TV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2" name="AutoShape 12" descr="Résultat de recherche d'images pour &quot;SATELITE TV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4" name="AutoShape 14" descr="Résultat de recherche d'images pour &quot;satellite amos 5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36" name="AutoShape 16" descr="Résultat de recherche d'images pour &quot;satellite amos 5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138" name="Picture 18" descr="The AMOS-6 satellite  is expected to cost in excess of  (US) $200-million, and is scheduled for launch early in  2015. It is expected to have an orbital life of 16 years. (Pictured: The AMOS-5 satellite)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9348" y="332656"/>
            <a:ext cx="2304652" cy="183219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4932040" y="2708920"/>
            <a:ext cx="4211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Lancé le dimanche 11 décembre 2011 par une fusée Proton-M </a:t>
            </a:r>
            <a:r>
              <a:rPr lang="fr-FR" dirty="0" err="1" smtClean="0">
                <a:solidFill>
                  <a:schemeClr val="accent2"/>
                </a:solidFill>
              </a:rPr>
              <a:t>Briz</a:t>
            </a:r>
            <a:r>
              <a:rPr lang="fr-FR" dirty="0" smtClean="0">
                <a:solidFill>
                  <a:schemeClr val="accent2"/>
                </a:solidFill>
              </a:rPr>
              <a:t>-M, le satellite </a:t>
            </a:r>
            <a:r>
              <a:rPr lang="fr-FR" b="1" dirty="0" smtClean="0">
                <a:solidFill>
                  <a:schemeClr val="accent2"/>
                </a:solidFill>
              </a:rPr>
              <a:t>Amos 5</a:t>
            </a:r>
            <a:r>
              <a:rPr lang="fr-FR" dirty="0" smtClean="0">
                <a:solidFill>
                  <a:schemeClr val="accent2"/>
                </a:solidFill>
              </a:rPr>
              <a:t> a été construit par JSC "</a:t>
            </a:r>
            <a:r>
              <a:rPr lang="fr-FR" dirty="0" err="1" smtClean="0">
                <a:solidFill>
                  <a:schemeClr val="accent2"/>
                </a:solidFill>
              </a:rPr>
              <a:t>Academician</a:t>
            </a:r>
            <a:r>
              <a:rPr lang="fr-FR" dirty="0" smtClean="0">
                <a:solidFill>
                  <a:schemeClr val="accent2"/>
                </a:solidFill>
              </a:rPr>
              <a:t> M.F. </a:t>
            </a:r>
            <a:r>
              <a:rPr lang="fr-FR" dirty="0" err="1" smtClean="0">
                <a:solidFill>
                  <a:schemeClr val="accent2"/>
                </a:solidFill>
              </a:rPr>
              <a:t>Reshetnev</a:t>
            </a:r>
            <a:r>
              <a:rPr lang="fr-FR" dirty="0" smtClean="0">
                <a:solidFill>
                  <a:schemeClr val="accent2"/>
                </a:solidFill>
              </a:rPr>
              <a:t>" Information Satellite Systems sur une plateforme </a:t>
            </a:r>
            <a:r>
              <a:rPr lang="fr-FR" dirty="0" err="1" smtClean="0">
                <a:solidFill>
                  <a:schemeClr val="accent2"/>
                </a:solidFill>
              </a:rPr>
              <a:t>Ekspress</a:t>
            </a:r>
            <a:r>
              <a:rPr lang="fr-FR" dirty="0" smtClean="0">
                <a:solidFill>
                  <a:schemeClr val="accent2"/>
                </a:solidFill>
              </a:rPr>
              <a:t>-1000N. </a:t>
            </a:r>
            <a:endParaRPr lang="fr-F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 PRINCIPAUX SATELLITES MÉTÉOROLOGIQUES GÉOSTATIONNAIRES</a:t>
            </a:r>
            <a:endParaRPr lang="fr-FR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98" name="AutoShape 2" descr="Résultat de recherche d'images pour &quot;principal satellite météorologique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0" name="AutoShape 4" descr="Résultat de recherche d'images pour &quot;principal satellite météorologique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102" name="Picture 6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556131" flipH="1" flipV="1">
            <a:off x="1361257" y="3104982"/>
            <a:ext cx="6452436" cy="1644039"/>
          </a:xfrm>
          <a:prstGeom prst="rect">
            <a:avLst/>
          </a:prstGeom>
          <a:noFill/>
        </p:spPr>
      </p:pic>
      <p:pic>
        <p:nvPicPr>
          <p:cNvPr id="4104" name="Picture 8" descr="Afficher l'image d'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060848"/>
            <a:ext cx="6984776" cy="458596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44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SATELLITES GÉOSTATIONNAIRES</a:t>
            </a:r>
            <a:endParaRPr lang="fr-FR" sz="4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Exemple</a:t>
            </a:r>
            <a:r>
              <a:rPr lang="fr-FR" dirty="0" err="1" smtClean="0"/>
              <a:t>:</a:t>
            </a:r>
            <a:r>
              <a:rPr lang="fr-F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GOES7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64088" y="184482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Descriptif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36912"/>
            <a:ext cx="3834854" cy="373915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11960" y="25649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Un </a:t>
            </a:r>
            <a:r>
              <a:rPr lang="fr-FR" b="1" dirty="0" smtClean="0">
                <a:solidFill>
                  <a:schemeClr val="accent3"/>
                </a:solidFill>
              </a:rPr>
              <a:t>satellite géostationnaire</a:t>
            </a:r>
            <a:r>
              <a:rPr lang="fr-FR" dirty="0" smtClean="0">
                <a:solidFill>
                  <a:schemeClr val="accent3"/>
                </a:solidFill>
              </a:rPr>
              <a:t> </a:t>
            </a:r>
            <a:r>
              <a:rPr lang="fr-FR" dirty="0" smtClean="0">
                <a:solidFill>
                  <a:srgbClr val="00B0F0"/>
                </a:solidFill>
              </a:rPr>
              <a:t>est un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 tooltip="Satellite artificiel"/>
              </a:rPr>
              <a:t>satellite artificiel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>
                <a:solidFill>
                  <a:srgbClr val="00B0F0"/>
                </a:solidFill>
              </a:rPr>
              <a:t>qui se trouve sur une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4" tooltip="Orbite géostationnaire"/>
              </a:rPr>
              <a:t>orbite géostationnaire</a:t>
            </a:r>
            <a:r>
              <a:rPr lang="fr-FR" dirty="0" smtClean="0">
                <a:solidFill>
                  <a:srgbClr val="00B0F0"/>
                </a:solidFill>
              </a:rPr>
              <a:t>. Sur cette orbite le satellite se déplace de manière exactement synchrone avec la planète et reste constamment au-dessus du même point de la surface. 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>
                <a:solidFill>
                  <a:srgbClr val="C00000"/>
                </a:solidFill>
              </a:rPr>
              <a:t>SATELLITES DEFILANTS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Exemple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36096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Descriptif</a:t>
            </a:r>
            <a:endParaRPr lang="fr-F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3810000" cy="38004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139952" y="2348880"/>
            <a:ext cx="5004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92D050"/>
                </a:solidFill>
              </a:rPr>
              <a:t>Le premier satellite météo, </a:t>
            </a:r>
            <a:r>
              <a:rPr lang="fr-FR" dirty="0" err="1" smtClean="0">
                <a:solidFill>
                  <a:srgbClr val="92D050"/>
                </a:solidFill>
              </a:rPr>
              <a:t>Tiros</a:t>
            </a:r>
            <a:r>
              <a:rPr lang="fr-FR" dirty="0" smtClean="0">
                <a:solidFill>
                  <a:srgbClr val="92D050"/>
                </a:solidFill>
              </a:rPr>
              <a:t> 1, a été lancé par les Américains en 1960. Les images de l'atmosphère qu'il transmettait n'étaient pas vraiment exploitables. Mais, depuis cette date, la technique a beaucoup progressé. Actuellement, il existe deux familles de satellites météorologiques : les défilants et les </a:t>
            </a:r>
            <a:r>
              <a:rPr lang="fr-FR" dirty="0" smtClean="0">
                <a:solidFill>
                  <a:srgbClr val="92D050"/>
                </a:solidFill>
              </a:rPr>
              <a:t>géostationnaires</a:t>
            </a:r>
            <a:endParaRPr lang="fr-FR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4400" u="sng" dirty="0" smtClean="0">
                <a:solidFill>
                  <a:srgbClr val="00B050"/>
                </a:solidFill>
              </a:rPr>
              <a:t>SOLUTION POUR LE FUTUR </a:t>
            </a:r>
            <a:endParaRPr lang="fr-FR" sz="4400" u="sng" dirty="0">
              <a:solidFill>
                <a:srgbClr val="00B050"/>
              </a:solidFill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60848"/>
            <a:ext cx="8658643" cy="42908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316</Words>
  <Application>Microsoft Office PowerPoint</Application>
  <PresentationFormat>Affichage à l'écran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FUSÉES ET SATELLITES</vt:lpstr>
      <vt:lpstr>CONQUÊTE SPATIALE</vt:lpstr>
      <vt:lpstr>STRUCTURE D’UNE FUSÉE </vt:lpstr>
      <vt:lpstr>Diapositive 4</vt:lpstr>
      <vt:lpstr>Satellite tv </vt:lpstr>
      <vt:lpstr>LES PRINCIPAUX SATELLITES MÉTÉOROLOGIQUES GÉOSTATIONNAIRES</vt:lpstr>
      <vt:lpstr>SATELLITES GÉOSTATIONNAIRES</vt:lpstr>
      <vt:lpstr>SATELLITES DEFILANTS</vt:lpstr>
      <vt:lpstr>SOLUTION POUR LE FUTUR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bousquea</cp:lastModifiedBy>
  <cp:revision>27</cp:revision>
  <dcterms:created xsi:type="dcterms:W3CDTF">2015-10-08T19:11:59Z</dcterms:created>
  <dcterms:modified xsi:type="dcterms:W3CDTF">2015-10-16T14:58:03Z</dcterms:modified>
</cp:coreProperties>
</file>