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9130" autoAdjust="0"/>
  </p:normalViewPr>
  <p:slideViewPr>
    <p:cSldViewPr>
      <p:cViewPr>
        <p:scale>
          <a:sx n="80" d="100"/>
          <a:sy n="80" d="100"/>
        </p:scale>
        <p:origin x="-111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83DED31-3B73-4469-90EF-BC59A07D68A1}" type="datetimeFigureOut">
              <a:rPr lang="fr-FR" smtClean="0"/>
              <a:pPr/>
              <a:t>22/01/2016</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A82FBC3-2A36-4098-89A2-8BAE14BC76B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83DED31-3B73-4469-90EF-BC59A07D68A1}" type="datetimeFigureOut">
              <a:rPr lang="fr-FR" smtClean="0"/>
              <a:pPr/>
              <a:t>22/01/2016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A82FBC3-2A36-4098-89A2-8BAE14BC76B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083DED31-3B73-4469-90EF-BC59A07D68A1}" type="datetimeFigureOut">
              <a:rPr lang="fr-FR" smtClean="0"/>
              <a:pPr/>
              <a:t>22/01/2016</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A82FBC3-2A36-4098-89A2-8BAE14BC76B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83DED31-3B73-4469-90EF-BC59A07D68A1}" type="datetimeFigureOut">
              <a:rPr lang="fr-FR" smtClean="0"/>
              <a:pPr/>
              <a:t>22/01/2016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A82FBC3-2A36-4098-89A2-8BAE14BC76B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83DED31-3B73-4469-90EF-BC59A07D68A1}" type="datetimeFigureOut">
              <a:rPr lang="fr-FR" smtClean="0"/>
              <a:pPr/>
              <a:t>22/01/2016</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FA82FBC3-2A36-4098-89A2-8BAE14BC76B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83DED31-3B73-4469-90EF-BC59A07D68A1}" type="datetimeFigureOut">
              <a:rPr lang="fr-FR" smtClean="0"/>
              <a:pPr/>
              <a:t>22/01/2016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A82FBC3-2A36-4098-89A2-8BAE14BC76B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083DED31-3B73-4469-90EF-BC59A07D68A1}" type="datetimeFigureOut">
              <a:rPr lang="fr-FR" smtClean="0"/>
              <a:pPr/>
              <a:t>22/01/2016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FA82FBC3-2A36-4098-89A2-8BAE14BC76B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083DED31-3B73-4469-90EF-BC59A07D68A1}" type="datetimeFigureOut">
              <a:rPr lang="fr-FR" smtClean="0"/>
              <a:pPr/>
              <a:t>22/01/2016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A82FBC3-2A36-4098-89A2-8BAE14BC76B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083DED31-3B73-4469-90EF-BC59A07D68A1}" type="datetimeFigureOut">
              <a:rPr lang="fr-FR" smtClean="0"/>
              <a:pPr/>
              <a:t>22/01/2016</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FA82FBC3-2A36-4098-89A2-8BAE14BC76B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83DED31-3B73-4469-90EF-BC59A07D68A1}" type="datetimeFigureOut">
              <a:rPr lang="fr-FR" smtClean="0"/>
              <a:pPr/>
              <a:t>22/01/2016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A82FBC3-2A36-4098-89A2-8BAE14BC76B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083DED31-3B73-4469-90EF-BC59A07D68A1}" type="datetimeFigureOut">
              <a:rPr lang="fr-FR" smtClean="0"/>
              <a:pPr/>
              <a:t>22/01/2016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A82FBC3-2A36-4098-89A2-8BAE14BC76B1}"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83DED31-3B73-4469-90EF-BC59A07D68A1}" type="datetimeFigureOut">
              <a:rPr lang="fr-FR" smtClean="0"/>
              <a:pPr/>
              <a:t>22/01/2016</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A82FBC3-2A36-4098-89A2-8BAE14BC76B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1470025"/>
          </a:xfrm>
        </p:spPr>
        <p:txBody>
          <a:bodyPr/>
          <a:lstStyle/>
          <a:p>
            <a:r>
              <a:rPr lang="fr-FR" dirty="0" smtClean="0"/>
              <a:t>FUSÉES ET SATELLITES</a:t>
            </a:r>
            <a:endParaRPr lang="fr-FR" dirty="0"/>
          </a:p>
        </p:txBody>
      </p:sp>
      <p:sp>
        <p:nvSpPr>
          <p:cNvPr id="3" name="Sous-titre 2"/>
          <p:cNvSpPr>
            <a:spLocks noGrp="1"/>
          </p:cNvSpPr>
          <p:nvPr>
            <p:ph type="subTitle" idx="1"/>
          </p:nvPr>
        </p:nvSpPr>
        <p:spPr>
          <a:xfrm>
            <a:off x="5220072" y="5445224"/>
            <a:ext cx="3736504" cy="1248544"/>
          </a:xfrm>
        </p:spPr>
        <p:txBody>
          <a:bodyPr>
            <a:normAutofit/>
          </a:bodyPr>
          <a:lstStyle/>
          <a:p>
            <a:r>
              <a:rPr lang="fr-FR" sz="2400" dirty="0" smtClean="0"/>
              <a:t>Nom de </a:t>
            </a:r>
            <a:r>
              <a:rPr lang="fr-FR" sz="2400" dirty="0" smtClean="0"/>
              <a:t>l’auteur</a:t>
            </a:r>
          </a:p>
          <a:p>
            <a:r>
              <a:rPr lang="fr-FR" sz="2400" dirty="0" smtClean="0"/>
              <a:t>Nawal</a:t>
            </a:r>
            <a:endParaRPr lang="fr-FR" sz="2400" dirty="0"/>
          </a:p>
        </p:txBody>
      </p:sp>
      <p:sp>
        <p:nvSpPr>
          <p:cNvPr id="4" name="Sous-titre 2"/>
          <p:cNvSpPr txBox="1">
            <a:spLocks/>
          </p:cNvSpPr>
          <p:nvPr/>
        </p:nvSpPr>
        <p:spPr>
          <a:xfrm>
            <a:off x="691952" y="1709192"/>
            <a:ext cx="7624464" cy="3375992"/>
          </a:xfrm>
          <a:prstGeom prst="rect">
            <a:avLst/>
          </a:prstGeom>
        </p:spPr>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tx1">
                    <a:tint val="75000"/>
                  </a:schemeClr>
                </a:solidFill>
                <a:effectLst/>
                <a:uLnTx/>
                <a:uFillTx/>
                <a:latin typeface="+mn-lt"/>
                <a:ea typeface="+mn-ea"/>
                <a:cs typeface="+mn-cs"/>
              </a:rPr>
              <a:t>Conquête spatiale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2400" dirty="0" smtClean="0">
                <a:solidFill>
                  <a:schemeClr val="tx1">
                    <a:tint val="75000"/>
                  </a:schemeClr>
                </a:solidFill>
              </a:rPr>
              <a:t>Structure d’une fusée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tx1">
                    <a:tint val="75000"/>
                  </a:schemeClr>
                </a:solidFill>
                <a:effectLst/>
                <a:uLnTx/>
                <a:uFillTx/>
                <a:latin typeface="+mn-lt"/>
                <a:ea typeface="+mn-ea"/>
                <a:cs typeface="+mn-cs"/>
              </a:rPr>
              <a:t>Lancement d’un satellite</a:t>
            </a:r>
            <a:endParaRPr lang="fr-FR" sz="2400" dirty="0">
              <a:solidFill>
                <a:schemeClr val="tx1">
                  <a:tint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tx1">
                    <a:tint val="75000"/>
                  </a:schemeClr>
                </a:solidFill>
                <a:effectLst/>
                <a:uLnTx/>
                <a:uFillTx/>
                <a:latin typeface="+mn-lt"/>
                <a:ea typeface="+mn-ea"/>
                <a:cs typeface="+mn-cs"/>
              </a:rPr>
              <a:t>Satellite TV</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2400" dirty="0" smtClean="0">
                <a:solidFill>
                  <a:schemeClr val="tx1">
                    <a:tint val="75000"/>
                  </a:schemeClr>
                </a:solidFill>
              </a:rPr>
              <a:t>Les principaux satellites météorologiques géostationnaires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2400" dirty="0" smtClean="0">
                <a:solidFill>
                  <a:schemeClr val="tx1">
                    <a:tint val="75000"/>
                  </a:schemeClr>
                </a:solidFill>
              </a:rPr>
              <a:t>Satellite Géostationnaire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2400" dirty="0" smtClean="0">
                <a:solidFill>
                  <a:schemeClr val="tx1">
                    <a:tint val="75000"/>
                  </a:schemeClr>
                </a:solidFill>
              </a:rPr>
              <a:t>Satellite Défilants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2400" dirty="0" smtClean="0">
                <a:solidFill>
                  <a:schemeClr val="tx1">
                    <a:tint val="75000"/>
                  </a:schemeClr>
                </a:solidFill>
              </a:rPr>
              <a:t>Solution pour le futur</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CONQUÊTE SPATIALE</a:t>
            </a:r>
            <a:endParaRPr lang="fr-FR" dirty="0"/>
          </a:p>
        </p:txBody>
      </p:sp>
      <p:graphicFrame>
        <p:nvGraphicFramePr>
          <p:cNvPr id="4" name="Tableau 3"/>
          <p:cNvGraphicFramePr>
            <a:graphicFrameLocks noGrp="1"/>
          </p:cNvGraphicFramePr>
          <p:nvPr/>
        </p:nvGraphicFramePr>
        <p:xfrm>
          <a:off x="467544" y="1628800"/>
          <a:ext cx="8208913" cy="9037724"/>
        </p:xfrm>
        <a:graphic>
          <a:graphicData uri="http://schemas.openxmlformats.org/drawingml/2006/table">
            <a:tbl>
              <a:tblPr firstRow="1" bandRow="1">
                <a:tableStyleId>{5C22544A-7EE6-4342-B048-85BDC9FD1C3A}</a:tableStyleId>
              </a:tblPr>
              <a:tblGrid>
                <a:gridCol w="2736304"/>
                <a:gridCol w="3211875"/>
                <a:gridCol w="2260734"/>
              </a:tblGrid>
              <a:tr h="531251">
                <a:tc>
                  <a:txBody>
                    <a:bodyPr/>
                    <a:lstStyle/>
                    <a:p>
                      <a:r>
                        <a:rPr lang="fr-FR" dirty="0" smtClean="0"/>
                        <a:t>Nom</a:t>
                      </a:r>
                      <a:endParaRPr lang="fr-FR" dirty="0"/>
                    </a:p>
                  </a:txBody>
                  <a:tcPr/>
                </a:tc>
                <a:tc>
                  <a:txBody>
                    <a:bodyPr/>
                    <a:lstStyle/>
                    <a:p>
                      <a:r>
                        <a:rPr lang="fr-FR" dirty="0" smtClean="0"/>
                        <a:t>Date</a:t>
                      </a:r>
                      <a:endParaRPr lang="fr-FR" dirty="0"/>
                    </a:p>
                  </a:txBody>
                  <a:tcPr/>
                </a:tc>
                <a:tc>
                  <a:txBody>
                    <a:bodyPr/>
                    <a:lstStyle/>
                    <a:p>
                      <a:r>
                        <a:rPr lang="fr-FR" dirty="0" smtClean="0"/>
                        <a:t>Description </a:t>
                      </a:r>
                      <a:endParaRPr lang="fr-FR" dirty="0"/>
                    </a:p>
                  </a:txBody>
                  <a:tcPr/>
                </a:tc>
              </a:tr>
              <a:tr h="531251">
                <a:tc>
                  <a:txBody>
                    <a:bodyPr/>
                    <a:lstStyle/>
                    <a:p>
                      <a:r>
                        <a:rPr lang="fr-FR" b="1" dirty="0" smtClean="0"/>
                        <a:t>Spoutnik 1   </a:t>
                      </a:r>
                      <a:endParaRPr lang="fr-FR" dirty="0"/>
                    </a:p>
                  </a:txBody>
                  <a:tcPr/>
                </a:tc>
                <a:tc>
                  <a:txBody>
                    <a:bodyPr/>
                    <a:lstStyle/>
                    <a:p>
                      <a:r>
                        <a:rPr lang="fr-FR" dirty="0" smtClean="0"/>
                        <a:t>4</a:t>
                      </a:r>
                      <a:r>
                        <a:rPr lang="fr-FR" baseline="0" dirty="0" smtClean="0"/>
                        <a:t> octobre 1957</a:t>
                      </a:r>
                      <a:endParaRPr lang="fr-FR" dirty="0"/>
                    </a:p>
                  </a:txBody>
                  <a:tcPr/>
                </a:tc>
                <a:tc>
                  <a:txBody>
                    <a:bodyPr/>
                    <a:lstStyle/>
                    <a:p>
                      <a:r>
                        <a:rPr lang="fr-FR" dirty="0" smtClean="0"/>
                        <a:t>Le petit satellite soviétique  Spoutnik</a:t>
                      </a:r>
                      <a:r>
                        <a:rPr lang="fr-FR" baseline="0" dirty="0" smtClean="0"/>
                        <a:t> 1 devient  le premier objet satellisé par l’Homme.</a:t>
                      </a:r>
                      <a:endParaRPr lang="fr-FR" dirty="0"/>
                    </a:p>
                  </a:txBody>
                  <a:tcPr/>
                </a:tc>
              </a:tr>
              <a:tr h="531251">
                <a:tc>
                  <a:txBody>
                    <a:bodyPr/>
                    <a:lstStyle/>
                    <a:p>
                      <a:r>
                        <a:rPr lang="fr-FR" b="1" dirty="0" smtClean="0"/>
                        <a:t>Survol de la Lune</a:t>
                      </a:r>
                      <a:endParaRPr lang="fr-FR" dirty="0"/>
                    </a:p>
                  </a:txBody>
                  <a:tcPr/>
                </a:tc>
                <a:tc>
                  <a:txBody>
                    <a:bodyPr/>
                    <a:lstStyle/>
                    <a:p>
                      <a:r>
                        <a:rPr lang="fr-FR" dirty="0" smtClean="0"/>
                        <a:t>4 janvier 1959</a:t>
                      </a:r>
                      <a:endParaRPr lang="fr-FR" dirty="0"/>
                    </a:p>
                  </a:txBody>
                  <a:tcPr/>
                </a:tc>
                <a:tc>
                  <a:txBody>
                    <a:bodyPr/>
                    <a:lstStyle/>
                    <a:p>
                      <a:r>
                        <a:rPr lang="fr-FR" dirty="0" smtClean="0"/>
                        <a:t>La sonde soviétique Luna-1 effectue le premier survol de la Lune et devient la première « planète » artificielle.</a:t>
                      </a:r>
                      <a:endParaRPr lang="fr-FR" dirty="0"/>
                    </a:p>
                  </a:txBody>
                  <a:tcPr/>
                </a:tc>
              </a:tr>
              <a:tr h="531251">
                <a:tc>
                  <a:txBody>
                    <a:bodyPr/>
                    <a:lstStyle/>
                    <a:p>
                      <a:r>
                        <a:rPr lang="fr-FR" b="1" dirty="0" smtClean="0"/>
                        <a:t>Premiers pas sur la lune</a:t>
                      </a:r>
                      <a:endParaRPr lang="fr-FR" dirty="0"/>
                    </a:p>
                  </a:txBody>
                  <a:tcPr/>
                </a:tc>
                <a:tc>
                  <a:txBody>
                    <a:bodyPr/>
                    <a:lstStyle/>
                    <a:p>
                      <a:r>
                        <a:rPr lang="fr-FR" dirty="0" smtClean="0"/>
                        <a:t>21 juillet 1969</a:t>
                      </a:r>
                      <a:endParaRPr lang="fr-FR" dirty="0"/>
                    </a:p>
                  </a:txBody>
                  <a:tcPr/>
                </a:tc>
                <a:tc>
                  <a:txBody>
                    <a:bodyPr/>
                    <a:lstStyle/>
                    <a:p>
                      <a:r>
                        <a:rPr lang="fr-FR" dirty="0" smtClean="0"/>
                        <a:t>Premiers pas de l'Homme sur la Lune lors de la mission Apollo 11, effectués par Neil Armstrong et </a:t>
                      </a:r>
                      <a:r>
                        <a:rPr lang="fr-FR" dirty="0" err="1" smtClean="0"/>
                        <a:t>Buzz</a:t>
                      </a:r>
                      <a:r>
                        <a:rPr lang="fr-FR" dirty="0" smtClean="0"/>
                        <a:t> Aldrin</a:t>
                      </a:r>
                      <a:endParaRPr lang="fr-FR" dirty="0"/>
                    </a:p>
                  </a:txBody>
                  <a:tcPr/>
                </a:tc>
              </a:tr>
              <a:tr h="916953">
                <a:tc>
                  <a:txBody>
                    <a:bodyPr/>
                    <a:lstStyle/>
                    <a:p>
                      <a:r>
                        <a:rPr lang="fr-FR" dirty="0" smtClean="0"/>
                        <a:t>Ariane</a:t>
                      </a:r>
                      <a:endParaRPr lang="fr-FR" dirty="0"/>
                    </a:p>
                  </a:txBody>
                  <a:tcPr/>
                </a:tc>
                <a:tc>
                  <a:txBody>
                    <a:bodyPr/>
                    <a:lstStyle/>
                    <a:p>
                      <a:r>
                        <a:rPr lang="fr-FR" b="1" dirty="0" smtClean="0"/>
                        <a:t>24 décembre 1979</a:t>
                      </a:r>
                      <a:endParaRPr lang="fr-FR" dirty="0"/>
                    </a:p>
                  </a:txBody>
                  <a:tcPr/>
                </a:tc>
                <a:tc>
                  <a:txBody>
                    <a:bodyPr/>
                    <a:lstStyle/>
                    <a:p>
                      <a:r>
                        <a:rPr lang="fr-FR" dirty="0" smtClean="0"/>
                        <a:t>Lancement de la première fusée Ariane.</a:t>
                      </a:r>
                      <a:endParaRPr lang="fr-FR" dirty="0"/>
                    </a:p>
                  </a:txBody>
                  <a:tcPr/>
                </a:tc>
              </a:tr>
              <a:tr h="531251">
                <a:tc>
                  <a:txBody>
                    <a:bodyPr/>
                    <a:lstStyle/>
                    <a:p>
                      <a:r>
                        <a:rPr lang="fr-FR" b="1" dirty="0" smtClean="0"/>
                        <a:t>Station internationale</a:t>
                      </a:r>
                      <a:endParaRPr lang="fr-FR" dirty="0"/>
                    </a:p>
                  </a:txBody>
                  <a:tcPr/>
                </a:tc>
                <a:tc>
                  <a:txBody>
                    <a:bodyPr/>
                    <a:lstStyle/>
                    <a:p>
                      <a:r>
                        <a:rPr lang="fr-FR" dirty="0" smtClean="0"/>
                        <a:t>20 novembre 1998</a:t>
                      </a:r>
                      <a:endParaRPr lang="fr-FR" dirty="0"/>
                    </a:p>
                  </a:txBody>
                  <a:tcPr/>
                </a:tc>
                <a:tc>
                  <a:txBody>
                    <a:bodyPr/>
                    <a:lstStyle/>
                    <a:p>
                      <a:r>
                        <a:rPr lang="fr-FR" dirty="0" smtClean="0"/>
                        <a:t>Le premier module de la station spatiale internationale (ISS) est mis en place.</a:t>
                      </a:r>
                      <a:endParaRPr lang="fr-FR" dirty="0"/>
                    </a:p>
                  </a:txBody>
                  <a:tcPr/>
                </a:tc>
              </a:tr>
              <a:tr h="531251">
                <a:tc>
                  <a:txBody>
                    <a:bodyPr/>
                    <a:lstStyle/>
                    <a:p>
                      <a:r>
                        <a:rPr lang="fr-FR" b="1" dirty="0" smtClean="0"/>
                        <a:t>Phoenix</a:t>
                      </a:r>
                      <a:endParaRPr lang="fr-FR" dirty="0"/>
                    </a:p>
                  </a:txBody>
                  <a:tcPr/>
                </a:tc>
                <a:tc>
                  <a:txBody>
                    <a:bodyPr/>
                    <a:lstStyle/>
                    <a:p>
                      <a:r>
                        <a:rPr lang="fr-FR" dirty="0" smtClean="0"/>
                        <a:t>25 mai 2008</a:t>
                      </a:r>
                      <a:endParaRPr lang="fr-FR" dirty="0"/>
                    </a:p>
                  </a:txBody>
                  <a:tcPr/>
                </a:tc>
                <a:tc>
                  <a:txBody>
                    <a:bodyPr/>
                    <a:lstStyle/>
                    <a:p>
                      <a:r>
                        <a:rPr lang="fr-FR" dirty="0" smtClean="0"/>
                        <a:t>La sonde américaine Phoenix se pose sur Mars.</a:t>
                      </a:r>
                      <a:endParaRPr lang="fr-FR"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STRUCTURE D’UNE FUSÉE </a:t>
            </a:r>
            <a:endParaRPr lang="fr-FR" dirty="0"/>
          </a:p>
        </p:txBody>
      </p:sp>
      <p:pic>
        <p:nvPicPr>
          <p:cNvPr id="7170" name="Picture 2" descr="alt"/>
          <p:cNvPicPr>
            <a:picLocks noChangeAspect="1" noChangeArrowheads="1"/>
          </p:cNvPicPr>
          <p:nvPr/>
        </p:nvPicPr>
        <p:blipFill>
          <a:blip r:embed="rId2" cstate="print"/>
          <a:srcRect/>
          <a:stretch>
            <a:fillRect/>
          </a:stretch>
        </p:blipFill>
        <p:spPr bwMode="auto">
          <a:xfrm>
            <a:off x="3923928" y="1772816"/>
            <a:ext cx="1905000" cy="3933826"/>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LANCEMENT D’UN SATELLITE</a:t>
            </a:r>
            <a:endParaRPr lang="fr-FR" dirty="0"/>
          </a:p>
        </p:txBody>
      </p:sp>
      <p:pic>
        <p:nvPicPr>
          <p:cNvPr id="6146" name="Picture 2" descr="https://upload.wikimedia.org/wikipedia/commons/8/85/SDOs_Atlas_V_lifted_off.jpg"/>
          <p:cNvPicPr>
            <a:picLocks noChangeAspect="1" noChangeArrowheads="1"/>
          </p:cNvPicPr>
          <p:nvPr/>
        </p:nvPicPr>
        <p:blipFill>
          <a:blip r:embed="rId2" cstate="print"/>
          <a:srcRect/>
          <a:stretch>
            <a:fillRect/>
          </a:stretch>
        </p:blipFill>
        <p:spPr bwMode="auto">
          <a:xfrm>
            <a:off x="3131840" y="1412775"/>
            <a:ext cx="3960440" cy="5328593"/>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SATELLITE TV</a:t>
            </a:r>
            <a:endParaRPr lang="fr-FR" dirty="0"/>
          </a:p>
        </p:txBody>
      </p:sp>
      <p:sp>
        <p:nvSpPr>
          <p:cNvPr id="3" name="ZoneTexte 2"/>
          <p:cNvSpPr txBox="1"/>
          <p:nvPr/>
        </p:nvSpPr>
        <p:spPr>
          <a:xfrm>
            <a:off x="467544" y="1340768"/>
            <a:ext cx="2736304" cy="369332"/>
          </a:xfrm>
          <a:prstGeom prst="rect">
            <a:avLst/>
          </a:prstGeom>
          <a:noFill/>
        </p:spPr>
        <p:txBody>
          <a:bodyPr wrap="square" rtlCol="0">
            <a:spAutoFit/>
          </a:bodyPr>
          <a:lstStyle/>
          <a:p>
            <a:r>
              <a:rPr lang="fr-FR" dirty="0" smtClean="0"/>
              <a:t>Nom : Amos 5</a:t>
            </a:r>
            <a:endParaRPr lang="fr-FR" dirty="0"/>
          </a:p>
        </p:txBody>
      </p:sp>
      <p:sp>
        <p:nvSpPr>
          <p:cNvPr id="4" name="ZoneTexte 3"/>
          <p:cNvSpPr txBox="1"/>
          <p:nvPr/>
        </p:nvSpPr>
        <p:spPr>
          <a:xfrm>
            <a:off x="467544" y="1916832"/>
            <a:ext cx="2736304" cy="646331"/>
          </a:xfrm>
          <a:prstGeom prst="rect">
            <a:avLst/>
          </a:prstGeom>
          <a:noFill/>
        </p:spPr>
        <p:txBody>
          <a:bodyPr wrap="square" rtlCol="0">
            <a:spAutoFit/>
          </a:bodyPr>
          <a:lstStyle/>
          <a:p>
            <a:r>
              <a:rPr lang="fr-FR" dirty="0" smtClean="0"/>
              <a:t>Couverture   EUROPE, AFRIQUE,MOYEN-ORIENT </a:t>
            </a:r>
            <a:endParaRPr lang="fr-FR" dirty="0"/>
          </a:p>
        </p:txBody>
      </p:sp>
      <p:sp>
        <p:nvSpPr>
          <p:cNvPr id="5" name="ZoneTexte 4"/>
          <p:cNvSpPr txBox="1"/>
          <p:nvPr/>
        </p:nvSpPr>
        <p:spPr>
          <a:xfrm>
            <a:off x="5796136" y="1268760"/>
            <a:ext cx="2736304" cy="369332"/>
          </a:xfrm>
          <a:prstGeom prst="rect">
            <a:avLst/>
          </a:prstGeom>
          <a:noFill/>
        </p:spPr>
        <p:txBody>
          <a:bodyPr wrap="square" rtlCol="0">
            <a:spAutoFit/>
          </a:bodyPr>
          <a:lstStyle/>
          <a:p>
            <a:r>
              <a:rPr lang="fr-FR" dirty="0" smtClean="0"/>
              <a:t>Photo</a:t>
            </a:r>
            <a:endParaRPr lang="fr-FR" dirty="0"/>
          </a:p>
        </p:txBody>
      </p:sp>
      <p:sp>
        <p:nvSpPr>
          <p:cNvPr id="6" name="ZoneTexte 5"/>
          <p:cNvSpPr txBox="1"/>
          <p:nvPr/>
        </p:nvSpPr>
        <p:spPr>
          <a:xfrm>
            <a:off x="5436096" y="2204864"/>
            <a:ext cx="2736304" cy="3693319"/>
          </a:xfrm>
          <a:prstGeom prst="rect">
            <a:avLst/>
          </a:prstGeom>
          <a:noFill/>
        </p:spPr>
        <p:txBody>
          <a:bodyPr wrap="square" rtlCol="0">
            <a:spAutoFit/>
          </a:bodyPr>
          <a:lstStyle/>
          <a:p>
            <a:r>
              <a:rPr lang="fr-FR" dirty="0" smtClean="0"/>
              <a:t>Descriptif :   Lancé le </a:t>
            </a:r>
          </a:p>
          <a:p>
            <a:r>
              <a:rPr lang="fr-FR" dirty="0" smtClean="0"/>
              <a:t>dimanche  11 Décembre 2011 par une fusée Proton-M </a:t>
            </a:r>
            <a:r>
              <a:rPr lang="fr-FR" dirty="0" err="1" smtClean="0"/>
              <a:t>Briz</a:t>
            </a:r>
            <a:r>
              <a:rPr lang="fr-FR" dirty="0" smtClean="0"/>
              <a:t>-M, le satellite Amos 5 a été construit par JSC  ‘’</a:t>
            </a:r>
            <a:r>
              <a:rPr lang="fr-FR" dirty="0" err="1" smtClean="0"/>
              <a:t>Academician</a:t>
            </a:r>
            <a:r>
              <a:rPr lang="fr-FR" dirty="0" smtClean="0"/>
              <a:t>  M.F .</a:t>
            </a:r>
            <a:r>
              <a:rPr lang="fr-FR" dirty="0" err="1" smtClean="0"/>
              <a:t>Reshetnev</a:t>
            </a:r>
            <a:r>
              <a:rPr lang="fr-FR" dirty="0" smtClean="0"/>
              <a:t>’’ Information Satellite Systems sur une plateforme </a:t>
            </a:r>
            <a:r>
              <a:rPr lang="fr-FR" dirty="0" err="1" smtClean="0"/>
              <a:t>Ekspress</a:t>
            </a:r>
            <a:r>
              <a:rPr lang="fr-FR" dirty="0" smtClean="0"/>
              <a:t>-1000 N . Il embarque 18 répéteurs en bande C et 16 répéteurs en bande C et 16 répéteurs en bande KU.</a:t>
            </a:r>
            <a:endParaRPr lang="fr-FR" dirty="0"/>
          </a:p>
        </p:txBody>
      </p:sp>
      <p:pic>
        <p:nvPicPr>
          <p:cNvPr id="5122" name="Picture 2" descr="Zone de couverture (bande C) Pan-africaine"/>
          <p:cNvPicPr>
            <a:picLocks noChangeAspect="1" noChangeArrowheads="1"/>
          </p:cNvPicPr>
          <p:nvPr/>
        </p:nvPicPr>
        <p:blipFill>
          <a:blip r:embed="rId2" cstate="print"/>
          <a:srcRect/>
          <a:stretch>
            <a:fillRect/>
          </a:stretch>
        </p:blipFill>
        <p:spPr bwMode="auto">
          <a:xfrm>
            <a:off x="251520" y="2708920"/>
            <a:ext cx="4968552" cy="3816424"/>
          </a:xfrm>
          <a:prstGeom prst="rect">
            <a:avLst/>
          </a:prstGeom>
          <a:noFill/>
        </p:spPr>
      </p:pic>
      <p:sp>
        <p:nvSpPr>
          <p:cNvPr id="8" name="Rectangle 7"/>
          <p:cNvSpPr/>
          <p:nvPr/>
        </p:nvSpPr>
        <p:spPr>
          <a:xfrm>
            <a:off x="7764609" y="2174360"/>
            <a:ext cx="593432" cy="369332"/>
          </a:xfrm>
          <a:prstGeom prst="rect">
            <a:avLst/>
          </a:prstGeom>
        </p:spPr>
        <p:txBody>
          <a:bodyPr wrap="none">
            <a:spAutoFit/>
          </a:bodyPr>
          <a:lstStyle/>
          <a:p>
            <a:r>
              <a:rPr lang="fr-FR" dirty="0" smtClean="0">
                <a:solidFill>
                  <a:prstClr val="black"/>
                </a:solidFill>
              </a:rPr>
              <a:t>:   L</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lgn="l">
              <a:defRPr/>
            </a:pPr>
            <a:r>
              <a:rPr lang="fr-FR" sz="3600" dirty="0" smtClean="0"/>
              <a:t>LES PRINCIPAUX SATELLITES MÉTÉOROLOGIQUES GÉOSTATIONNAIRES</a:t>
            </a:r>
            <a:endParaRPr lang="fr-FR" sz="3600" dirty="0"/>
          </a:p>
        </p:txBody>
      </p:sp>
      <p:pic>
        <p:nvPicPr>
          <p:cNvPr id="4098" name="Picture 2"/>
          <p:cNvPicPr>
            <a:picLocks noChangeAspect="1" noChangeArrowheads="1"/>
          </p:cNvPicPr>
          <p:nvPr/>
        </p:nvPicPr>
        <p:blipFill>
          <a:blip r:embed="rId2" cstate="print"/>
          <a:srcRect/>
          <a:stretch>
            <a:fillRect/>
          </a:stretch>
        </p:blipFill>
        <p:spPr bwMode="auto">
          <a:xfrm rot="10800000" flipV="1">
            <a:off x="-8605464" y="5763747"/>
            <a:ext cx="504056" cy="283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3" cstate="print"/>
          <a:srcRect l="32395" t="24324" r="35211" b="29730"/>
          <a:stretch>
            <a:fillRect/>
          </a:stretch>
        </p:blipFill>
        <p:spPr bwMode="auto">
          <a:xfrm>
            <a:off x="-3132856" y="1556792"/>
            <a:ext cx="1656184" cy="1224136"/>
          </a:xfrm>
          <a:prstGeom prst="rect">
            <a:avLst/>
          </a:prstGeom>
          <a:noFill/>
          <a:ln w="9525">
            <a:noFill/>
            <a:miter lim="800000"/>
            <a:headEnd/>
            <a:tailEnd/>
          </a:ln>
        </p:spPr>
      </p:pic>
      <p:pic>
        <p:nvPicPr>
          <p:cNvPr id="4102" name="Picture 6" descr="© Météo-France / CMS"/>
          <p:cNvPicPr>
            <a:picLocks noChangeAspect="1" noChangeArrowheads="1"/>
          </p:cNvPicPr>
          <p:nvPr/>
        </p:nvPicPr>
        <p:blipFill>
          <a:blip r:embed="rId4" cstate="print"/>
          <a:srcRect/>
          <a:stretch>
            <a:fillRect/>
          </a:stretch>
        </p:blipFill>
        <p:spPr bwMode="auto">
          <a:xfrm>
            <a:off x="1187624" y="1916832"/>
            <a:ext cx="6264696" cy="38164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239000" cy="548680"/>
          </a:xfrm>
        </p:spPr>
        <p:txBody>
          <a:bodyPr>
            <a:noAutofit/>
          </a:bodyPr>
          <a:lstStyle/>
          <a:p>
            <a:pPr lvl="0" algn="l">
              <a:defRPr/>
            </a:pPr>
            <a:r>
              <a:rPr lang="fr-FR" sz="3600" dirty="0" smtClean="0"/>
              <a:t>SATELLITES GÉOSTATIONNAIRES</a:t>
            </a:r>
            <a:endParaRPr lang="fr-FR" sz="3600" dirty="0"/>
          </a:p>
        </p:txBody>
      </p:sp>
      <p:sp>
        <p:nvSpPr>
          <p:cNvPr id="4" name="ZoneTexte 3"/>
          <p:cNvSpPr txBox="1"/>
          <p:nvPr/>
        </p:nvSpPr>
        <p:spPr>
          <a:xfrm>
            <a:off x="467544" y="836712"/>
            <a:ext cx="2736304" cy="369332"/>
          </a:xfrm>
          <a:prstGeom prst="rect">
            <a:avLst/>
          </a:prstGeom>
          <a:noFill/>
        </p:spPr>
        <p:txBody>
          <a:bodyPr wrap="square" rtlCol="0">
            <a:spAutoFit/>
          </a:bodyPr>
          <a:lstStyle/>
          <a:p>
            <a:r>
              <a:rPr lang="fr-FR" dirty="0" smtClean="0"/>
              <a:t>Exemple</a:t>
            </a:r>
            <a:endParaRPr lang="fr-FR" dirty="0"/>
          </a:p>
        </p:txBody>
      </p:sp>
      <p:sp>
        <p:nvSpPr>
          <p:cNvPr id="6" name="ZoneTexte 5"/>
          <p:cNvSpPr txBox="1"/>
          <p:nvPr/>
        </p:nvSpPr>
        <p:spPr>
          <a:xfrm>
            <a:off x="4644008" y="548680"/>
            <a:ext cx="194421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Descriptif  </a:t>
            </a:r>
          </a:p>
        </p:txBody>
      </p:sp>
      <p:pic>
        <p:nvPicPr>
          <p:cNvPr id="3074" name="Picture 2" descr="© Météo-France / CMS"/>
          <p:cNvPicPr>
            <a:picLocks noChangeAspect="1" noChangeArrowheads="1"/>
          </p:cNvPicPr>
          <p:nvPr/>
        </p:nvPicPr>
        <p:blipFill>
          <a:blip r:embed="rId2" cstate="print"/>
          <a:srcRect/>
          <a:stretch>
            <a:fillRect/>
          </a:stretch>
        </p:blipFill>
        <p:spPr bwMode="auto">
          <a:xfrm>
            <a:off x="179512" y="1340768"/>
            <a:ext cx="3816424" cy="2880320"/>
          </a:xfrm>
          <a:prstGeom prst="rect">
            <a:avLst/>
          </a:prstGeom>
          <a:noFill/>
        </p:spPr>
      </p:pic>
      <p:sp>
        <p:nvSpPr>
          <p:cNvPr id="7" name="Rectangle 6"/>
          <p:cNvSpPr/>
          <p:nvPr/>
        </p:nvSpPr>
        <p:spPr>
          <a:xfrm>
            <a:off x="4211960" y="1196752"/>
            <a:ext cx="3707904" cy="2862322"/>
          </a:xfrm>
          <a:prstGeom prst="rect">
            <a:avLst/>
          </a:prstGeom>
        </p:spPr>
        <p:txBody>
          <a:bodyPr wrap="square">
            <a:spAutoFit/>
          </a:bodyPr>
          <a:lstStyle/>
          <a:p>
            <a:r>
              <a:rPr lang="fr-FR" dirty="0" smtClean="0"/>
              <a:t>Le satellite géostationnaire surveille toujours la même partie du globe terrestre. On peut ainsi "animer" une séquence d'images pour avoir une idée très précise de l'évolution et du déplacement des masses nuageuses. Les données de ce satellite sont essentielles pour le suivi des cyclones également.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7239000" cy="648072"/>
          </a:xfrm>
        </p:spPr>
        <p:txBody>
          <a:bodyPr>
            <a:noAutofit/>
          </a:bodyPr>
          <a:lstStyle/>
          <a:p>
            <a:pPr lvl="0" algn="l">
              <a:defRPr/>
            </a:pPr>
            <a:r>
              <a:rPr lang="fr-FR" sz="3600" dirty="0" smtClean="0"/>
              <a:t>SATELLITES DEFILANTS</a:t>
            </a:r>
            <a:endParaRPr lang="fr-FR" sz="3600" dirty="0"/>
          </a:p>
        </p:txBody>
      </p:sp>
      <p:sp>
        <p:nvSpPr>
          <p:cNvPr id="4" name="ZoneTexte 3"/>
          <p:cNvSpPr txBox="1"/>
          <p:nvPr/>
        </p:nvSpPr>
        <p:spPr>
          <a:xfrm>
            <a:off x="467544" y="692696"/>
            <a:ext cx="2736304" cy="369332"/>
          </a:xfrm>
          <a:prstGeom prst="rect">
            <a:avLst/>
          </a:prstGeom>
          <a:noFill/>
        </p:spPr>
        <p:txBody>
          <a:bodyPr wrap="square" rtlCol="0">
            <a:spAutoFit/>
          </a:bodyPr>
          <a:lstStyle/>
          <a:p>
            <a:r>
              <a:rPr lang="fr-FR" dirty="0" smtClean="0"/>
              <a:t>Exemple</a:t>
            </a:r>
            <a:endParaRPr lang="fr-FR" dirty="0"/>
          </a:p>
        </p:txBody>
      </p:sp>
      <p:sp>
        <p:nvSpPr>
          <p:cNvPr id="6" name="ZoneTexte 5"/>
          <p:cNvSpPr txBox="1"/>
          <p:nvPr/>
        </p:nvSpPr>
        <p:spPr>
          <a:xfrm>
            <a:off x="3707904" y="548680"/>
            <a:ext cx="4392488" cy="369332"/>
          </a:xfrm>
          <a:prstGeom prst="rect">
            <a:avLst/>
          </a:prstGeom>
          <a:noFill/>
        </p:spPr>
        <p:txBody>
          <a:bodyPr wrap="square" rtlCol="0">
            <a:spAutoFit/>
          </a:bodyPr>
          <a:lstStyle/>
          <a:p>
            <a:r>
              <a:rPr lang="fr-FR" dirty="0" smtClean="0"/>
              <a:t>Descriptif</a:t>
            </a:r>
            <a:endParaRPr lang="fr-FR" dirty="0"/>
          </a:p>
        </p:txBody>
      </p:sp>
      <p:pic>
        <p:nvPicPr>
          <p:cNvPr id="2050" name="Picture 2" descr="© Météo-France"/>
          <p:cNvPicPr>
            <a:picLocks noChangeAspect="1" noChangeArrowheads="1"/>
          </p:cNvPicPr>
          <p:nvPr/>
        </p:nvPicPr>
        <p:blipFill>
          <a:blip r:embed="rId2" cstate="print"/>
          <a:srcRect/>
          <a:stretch>
            <a:fillRect/>
          </a:stretch>
        </p:blipFill>
        <p:spPr bwMode="auto">
          <a:xfrm>
            <a:off x="395536" y="1412776"/>
            <a:ext cx="2524125" cy="3019425"/>
          </a:xfrm>
          <a:prstGeom prst="rect">
            <a:avLst/>
          </a:prstGeom>
          <a:noFill/>
        </p:spPr>
      </p:pic>
      <p:sp>
        <p:nvSpPr>
          <p:cNvPr id="7" name="Rectangle 6"/>
          <p:cNvSpPr/>
          <p:nvPr/>
        </p:nvSpPr>
        <p:spPr>
          <a:xfrm>
            <a:off x="4932040" y="620688"/>
            <a:ext cx="2808312" cy="5632311"/>
          </a:xfrm>
          <a:prstGeom prst="rect">
            <a:avLst/>
          </a:prstGeom>
        </p:spPr>
        <p:txBody>
          <a:bodyPr wrap="square">
            <a:spAutoFit/>
          </a:bodyPr>
          <a:lstStyle/>
          <a:p>
            <a:r>
              <a:rPr lang="fr-FR" dirty="0" smtClean="0"/>
              <a:t> </a:t>
            </a:r>
            <a:br>
              <a:rPr lang="fr-FR" dirty="0" smtClean="0"/>
            </a:br>
            <a:r>
              <a:rPr lang="fr-FR" dirty="0" smtClean="0"/>
              <a:t> L'imageur permet de surveiller les masses nuageuses sur l'ensemble de la Terre et notamment dans les régions polaires (la Scandinavie, par exemple) qui échappent à la vue des satellites géostationnaires. En revanche, comme les satellites défilants ne survolent une région de moyenne latitude que deux fois par jour, on ne peut pas " animer " leurs images pour suivre le mouvement des masses nuageuses.</a:t>
            </a:r>
            <a:endParaRPr lang="fr-FR"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lgn="l">
              <a:defRPr/>
            </a:pPr>
            <a:r>
              <a:rPr lang="fr-FR" sz="3600" dirty="0" smtClean="0"/>
              <a:t>SOLUTION POUR LE FUTUR </a:t>
            </a:r>
            <a:endParaRPr lang="fr-FR" sz="3600" dirty="0"/>
          </a:p>
        </p:txBody>
      </p:sp>
      <p:pic>
        <p:nvPicPr>
          <p:cNvPr id="1027" name="Picture 3" descr="startram4"/>
          <p:cNvPicPr>
            <a:picLocks noChangeAspect="1" noChangeArrowheads="1"/>
          </p:cNvPicPr>
          <p:nvPr/>
        </p:nvPicPr>
        <p:blipFill>
          <a:blip r:embed="rId2" cstate="print"/>
          <a:srcRect/>
          <a:stretch>
            <a:fillRect/>
          </a:stretch>
        </p:blipFill>
        <p:spPr bwMode="auto">
          <a:xfrm>
            <a:off x="539552" y="1619250"/>
            <a:ext cx="7143750" cy="5238750"/>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179</TotalTime>
  <Words>299</Words>
  <Application>Microsoft Office PowerPoint</Application>
  <PresentationFormat>Affichage à l'écran (4:3)</PresentationFormat>
  <Paragraphs>52</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Opulent</vt:lpstr>
      <vt:lpstr>FUSÉES ET SATELLITES</vt:lpstr>
      <vt:lpstr>CONQUÊTE SPATIALE</vt:lpstr>
      <vt:lpstr>STRUCTURE D’UNE FUSÉE </vt:lpstr>
      <vt:lpstr>LANCEMENT D’UN SATELLITE</vt:lpstr>
      <vt:lpstr>SATELLITE TV</vt:lpstr>
      <vt:lpstr>LES PRINCIPAUX SATELLITES MÉTÉOROLOGIQUES GÉOSTATIONNAIRES</vt:lpstr>
      <vt:lpstr>SATELLITES GÉOSTATIONNAIRES</vt:lpstr>
      <vt:lpstr>SATELLITES DEFILANTS</vt:lpstr>
      <vt:lpstr>SOLUTION POUR LE FUTUR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Xav</dc:creator>
  <cp:lastModifiedBy>langlaix</cp:lastModifiedBy>
  <cp:revision>22</cp:revision>
  <dcterms:created xsi:type="dcterms:W3CDTF">2015-10-08T19:11:59Z</dcterms:created>
  <dcterms:modified xsi:type="dcterms:W3CDTF">2016-01-22T09:03:36Z</dcterms:modified>
</cp:coreProperties>
</file>