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1" autoAdjust="0"/>
    <p:restoredTop sz="94638" autoAdjust="0"/>
  </p:normalViewPr>
  <p:slideViewPr>
    <p:cSldViewPr>
      <p:cViewPr>
        <p:scale>
          <a:sx n="100" d="100"/>
          <a:sy n="100" d="100"/>
        </p:scale>
        <p:origin x="-270" y="4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22B3CF-1EBA-49A5-BE28-85447350EFE4}" type="datetimeFigureOut">
              <a:rPr lang="fr-FR" smtClean="0"/>
              <a:pPr/>
              <a:t>22/01/2016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8901B8-3B47-4A4B-9198-6520FD2A0C9D}"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900" dirty="0"/>
          </a:p>
        </p:txBody>
      </p:sp>
      <p:sp>
        <p:nvSpPr>
          <p:cNvPr id="4" name="Espace réservé du numéro de diapositive 3"/>
          <p:cNvSpPr>
            <a:spLocks noGrp="1"/>
          </p:cNvSpPr>
          <p:nvPr>
            <p:ph type="sldNum" sz="quarter" idx="10"/>
          </p:nvPr>
        </p:nvSpPr>
        <p:spPr/>
        <p:txBody>
          <a:bodyPr/>
          <a:lstStyle/>
          <a:p>
            <a:fld id="{E48901B8-3B47-4A4B-9198-6520FD2A0C9D}"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48901B8-3B47-4A4B-9198-6520FD2A0C9D}" type="slidenum">
              <a:rPr lang="fr-FR" smtClean="0"/>
              <a:pPr/>
              <a:t>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083DED31-3B73-4469-90EF-BC59A07D68A1}" type="datetimeFigureOut">
              <a:rPr lang="fr-FR" smtClean="0"/>
              <a:pPr/>
              <a:t>22/01/2016</a:t>
            </a:fld>
            <a:endParaRPr lang="fr-FR"/>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FR"/>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A82FBC3-2A36-4098-89A2-8BAE14BC76B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83DED31-3B73-4469-90EF-BC59A07D68A1}" type="datetimeFigureOut">
              <a:rPr lang="fr-FR" smtClean="0"/>
              <a:pPr/>
              <a:t>22/01/2016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82FBC3-2A36-4098-89A2-8BAE14BC76B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83DED31-3B73-4469-90EF-BC59A07D68A1}" type="datetimeFigureOut">
              <a:rPr lang="fr-FR" smtClean="0"/>
              <a:pPr/>
              <a:t>22/01/2016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82FBC3-2A36-4098-89A2-8BAE14BC76B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083DED31-3B73-4469-90EF-BC59A07D68A1}" type="datetimeFigureOut">
              <a:rPr lang="fr-FR" smtClean="0"/>
              <a:pPr/>
              <a:t>22/01/2016</a:t>
            </a:fld>
            <a:endParaRPr lang="fr-FR"/>
          </a:p>
        </p:txBody>
      </p:sp>
      <p:sp>
        <p:nvSpPr>
          <p:cNvPr id="5" name="Espace réservé du pied de page 4"/>
          <p:cNvSpPr>
            <a:spLocks noGrp="1"/>
          </p:cNvSpPr>
          <p:nvPr>
            <p:ph type="ftr" sz="quarter" idx="11"/>
          </p:nvPr>
        </p:nvSpPr>
        <p:spPr>
          <a:xfrm>
            <a:off x="457200" y="6480969"/>
            <a:ext cx="4260056" cy="300831"/>
          </a:xfrm>
        </p:spPr>
        <p:txBody>
          <a:bodyPr/>
          <a:lstStyle/>
          <a:p>
            <a:endParaRPr lang="fr-FR"/>
          </a:p>
        </p:txBody>
      </p:sp>
      <p:sp>
        <p:nvSpPr>
          <p:cNvPr id="6" name="Espace réservé du numéro de diapositive 5"/>
          <p:cNvSpPr>
            <a:spLocks noGrp="1"/>
          </p:cNvSpPr>
          <p:nvPr>
            <p:ph type="sldNum" sz="quarter" idx="12"/>
          </p:nvPr>
        </p:nvSpPr>
        <p:spPr/>
        <p:txBody>
          <a:bodyPr/>
          <a:lstStyle/>
          <a:p>
            <a:fld id="{FA82FBC3-2A36-4098-89A2-8BAE14BC76B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6955632" y="6477000"/>
            <a:ext cx="2133600" cy="304800"/>
          </a:xfrm>
        </p:spPr>
        <p:txBody>
          <a:bodyPr/>
          <a:lstStyle/>
          <a:p>
            <a:fld id="{083DED31-3B73-4469-90EF-BC59A07D68A1}" type="datetimeFigureOut">
              <a:rPr lang="fr-FR" smtClean="0"/>
              <a:pPr/>
              <a:t>22/01/2016</a:t>
            </a:fld>
            <a:endParaRPr lang="fr-FR"/>
          </a:p>
        </p:txBody>
      </p:sp>
      <p:sp>
        <p:nvSpPr>
          <p:cNvPr id="5" name="Espace réservé du pied de page 4"/>
          <p:cNvSpPr>
            <a:spLocks noGrp="1"/>
          </p:cNvSpPr>
          <p:nvPr>
            <p:ph type="ftr" sz="quarter" idx="11"/>
          </p:nvPr>
        </p:nvSpPr>
        <p:spPr>
          <a:xfrm>
            <a:off x="2619376" y="6480969"/>
            <a:ext cx="4260056" cy="300831"/>
          </a:xfrm>
        </p:spPr>
        <p:txBody>
          <a:bodyPr/>
          <a:lstStyle/>
          <a:p>
            <a:endParaRPr lang="fr-FR"/>
          </a:p>
        </p:txBody>
      </p:sp>
      <p:sp>
        <p:nvSpPr>
          <p:cNvPr id="6" name="Espace réservé du numéro de diapositive 5"/>
          <p:cNvSpPr>
            <a:spLocks noGrp="1"/>
          </p:cNvSpPr>
          <p:nvPr>
            <p:ph type="sldNum" sz="quarter" idx="12"/>
          </p:nvPr>
        </p:nvSpPr>
        <p:spPr>
          <a:xfrm>
            <a:off x="8451056" y="809624"/>
            <a:ext cx="502920" cy="300831"/>
          </a:xfrm>
        </p:spPr>
        <p:txBody>
          <a:bodyPr/>
          <a:lstStyle/>
          <a:p>
            <a:fld id="{FA82FBC3-2A36-4098-89A2-8BAE14BC76B1}" type="slidenum">
              <a:rPr lang="fr-FR" smtClean="0"/>
              <a:pPr/>
              <a:t>‹N°›</a:t>
            </a:fld>
            <a:endParaRPr lang="fr-FR"/>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083DED31-3B73-4469-90EF-BC59A07D68A1}" type="datetimeFigureOut">
              <a:rPr lang="fr-FR" smtClean="0"/>
              <a:pPr/>
              <a:t>22/01/2016</a:t>
            </a:fld>
            <a:endParaRPr lang="fr-FR"/>
          </a:p>
        </p:txBody>
      </p:sp>
      <p:sp>
        <p:nvSpPr>
          <p:cNvPr id="6" name="Espace réservé du pied de page 5"/>
          <p:cNvSpPr>
            <a:spLocks noGrp="1"/>
          </p:cNvSpPr>
          <p:nvPr>
            <p:ph type="ftr" sz="quarter" idx="11"/>
          </p:nvPr>
        </p:nvSpPr>
        <p:spPr>
          <a:xfrm>
            <a:off x="457200" y="6480969"/>
            <a:ext cx="4260056" cy="301752"/>
          </a:xfrm>
        </p:spPr>
        <p:txBody>
          <a:bodyPr/>
          <a:lstStyle/>
          <a:p>
            <a:endParaRPr lang="fr-FR"/>
          </a:p>
        </p:txBody>
      </p:sp>
      <p:sp>
        <p:nvSpPr>
          <p:cNvPr id="7" name="Espace réservé du numéro de diapositive 6"/>
          <p:cNvSpPr>
            <a:spLocks noGrp="1"/>
          </p:cNvSpPr>
          <p:nvPr>
            <p:ph type="sldNum" sz="quarter" idx="12"/>
          </p:nvPr>
        </p:nvSpPr>
        <p:spPr>
          <a:xfrm>
            <a:off x="7589520" y="6480969"/>
            <a:ext cx="502920" cy="301752"/>
          </a:xfrm>
        </p:spPr>
        <p:txBody>
          <a:bodyPr/>
          <a:lstStyle/>
          <a:p>
            <a:fld id="{FA82FBC3-2A36-4098-89A2-8BAE14BC76B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083DED31-3B73-4469-90EF-BC59A07D68A1}" type="datetimeFigureOut">
              <a:rPr lang="fr-FR" smtClean="0"/>
              <a:pPr/>
              <a:t>22/01/2016</a:t>
            </a:fld>
            <a:endParaRPr lang="fr-FR"/>
          </a:p>
        </p:txBody>
      </p:sp>
      <p:sp>
        <p:nvSpPr>
          <p:cNvPr id="8" name="Espace réservé du pied de page 7"/>
          <p:cNvSpPr>
            <a:spLocks noGrp="1"/>
          </p:cNvSpPr>
          <p:nvPr>
            <p:ph type="ftr" sz="quarter" idx="11"/>
          </p:nvPr>
        </p:nvSpPr>
        <p:spPr>
          <a:xfrm>
            <a:off x="457200" y="6480969"/>
            <a:ext cx="4261104" cy="301752"/>
          </a:xfrm>
        </p:spPr>
        <p:txBody>
          <a:bodyPr/>
          <a:lstStyle/>
          <a:p>
            <a:endParaRPr lang="fr-FR"/>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FA82FBC3-2A36-4098-89A2-8BAE14BC76B1}"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083DED31-3B73-4469-90EF-BC59A07D68A1}" type="datetimeFigureOut">
              <a:rPr lang="fr-FR" smtClean="0"/>
              <a:pPr/>
              <a:t>22/01/2016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A82FBC3-2A36-4098-89A2-8BAE14BC76B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083DED31-3B73-4469-90EF-BC59A07D68A1}" type="datetimeFigureOut">
              <a:rPr lang="fr-FR" smtClean="0"/>
              <a:pPr/>
              <a:t>22/01/2016</a:t>
            </a:fld>
            <a:endParaRPr lang="fr-FR"/>
          </a:p>
        </p:txBody>
      </p:sp>
      <p:sp>
        <p:nvSpPr>
          <p:cNvPr id="3" name="Espace réservé du pied de page 2"/>
          <p:cNvSpPr>
            <a:spLocks noGrp="1"/>
          </p:cNvSpPr>
          <p:nvPr>
            <p:ph type="ftr" sz="quarter" idx="11"/>
          </p:nvPr>
        </p:nvSpPr>
        <p:spPr>
          <a:xfrm>
            <a:off x="457200" y="6481890"/>
            <a:ext cx="4260056" cy="300831"/>
          </a:xfrm>
        </p:spPr>
        <p:txBody>
          <a:bodyPr/>
          <a:lstStyle/>
          <a:p>
            <a:endParaRPr lang="fr-FR"/>
          </a:p>
        </p:txBody>
      </p:sp>
      <p:sp>
        <p:nvSpPr>
          <p:cNvPr id="4" name="Espace réservé du numéro de diapositive 3"/>
          <p:cNvSpPr>
            <a:spLocks noGrp="1"/>
          </p:cNvSpPr>
          <p:nvPr>
            <p:ph type="sldNum" sz="quarter" idx="12"/>
          </p:nvPr>
        </p:nvSpPr>
        <p:spPr>
          <a:xfrm>
            <a:off x="7589520" y="6480969"/>
            <a:ext cx="502920" cy="301752"/>
          </a:xfrm>
        </p:spPr>
        <p:txBody>
          <a:bodyPr/>
          <a:lstStyle/>
          <a:p>
            <a:fld id="{FA82FBC3-2A36-4098-89A2-8BAE14BC76B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083DED31-3B73-4469-90EF-BC59A07D68A1}" type="datetimeFigureOut">
              <a:rPr lang="fr-FR" smtClean="0"/>
              <a:pPr/>
              <a:t>22/01/2016</a:t>
            </a:fld>
            <a:endParaRPr lang="fr-FR"/>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FR"/>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FA82FBC3-2A36-4098-89A2-8BAE14BC76B1}"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083DED31-3B73-4469-90EF-BC59A07D68A1}" type="datetimeFigureOut">
              <a:rPr lang="fr-FR" smtClean="0"/>
              <a:pPr/>
              <a:t>22/01/2016</a:t>
            </a:fld>
            <a:endParaRPr lang="fr-FR"/>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FR"/>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FA82FBC3-2A36-4098-89A2-8BAE14BC76B1}"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83DED31-3B73-4469-90EF-BC59A07D68A1}" type="datetimeFigureOut">
              <a:rPr lang="fr-FR" smtClean="0"/>
              <a:pPr/>
              <a:t>22/01/2016</a:t>
            </a:fld>
            <a:endParaRPr lang="fr-FR"/>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FR"/>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A82FBC3-2A36-4098-89A2-8BAE14BC76B1}"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http://www.telesatellite.com/actu/42490-lancement-reussi-du-satellite-eutelsat-3d.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332656"/>
            <a:ext cx="7772400" cy="1470025"/>
          </a:xfrm>
        </p:spPr>
        <p:txBody>
          <a:bodyPr/>
          <a:lstStyle/>
          <a:p>
            <a:r>
              <a:rPr lang="fr-FR" dirty="0" smtClean="0"/>
              <a:t>FUSÉES ET SATELLITES</a:t>
            </a:r>
            <a:endParaRPr lang="fr-FR" dirty="0"/>
          </a:p>
        </p:txBody>
      </p:sp>
      <p:sp>
        <p:nvSpPr>
          <p:cNvPr id="3" name="Sous-titre 2"/>
          <p:cNvSpPr>
            <a:spLocks noGrp="1"/>
          </p:cNvSpPr>
          <p:nvPr>
            <p:ph type="subTitle" idx="1"/>
          </p:nvPr>
        </p:nvSpPr>
        <p:spPr>
          <a:xfrm>
            <a:off x="5220072" y="5445224"/>
            <a:ext cx="3736504" cy="1248544"/>
          </a:xfrm>
        </p:spPr>
        <p:txBody>
          <a:bodyPr>
            <a:normAutofit/>
          </a:bodyPr>
          <a:lstStyle/>
          <a:p>
            <a:r>
              <a:rPr lang="fr-FR" sz="2400" dirty="0" smtClean="0"/>
              <a:t>Nom de l’auteur</a:t>
            </a:r>
            <a:endParaRPr lang="fr-FR" sz="2400" dirty="0"/>
          </a:p>
        </p:txBody>
      </p:sp>
      <p:sp>
        <p:nvSpPr>
          <p:cNvPr id="4" name="Sous-titre 2"/>
          <p:cNvSpPr txBox="1">
            <a:spLocks/>
          </p:cNvSpPr>
          <p:nvPr/>
        </p:nvSpPr>
        <p:spPr>
          <a:xfrm>
            <a:off x="691952" y="1709192"/>
            <a:ext cx="7624464" cy="3375992"/>
          </a:xfrm>
          <a:prstGeom prst="rect">
            <a:avLst/>
          </a:prstGeom>
        </p:spPr>
        <p:txBody>
          <a:bodyPr vert="horz" lIns="91440" tIns="45720" rIns="91440" bIns="45720" rtlCol="0">
            <a:normAutofit fontScale="92500" lnSpcReduction="10000"/>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2400" b="0" i="0" u="none" strike="noStrike" kern="1200" cap="none" spc="0" normalizeH="0" baseline="0" noProof="0" dirty="0" smtClean="0">
                <a:ln>
                  <a:noFill/>
                </a:ln>
                <a:solidFill>
                  <a:schemeClr val="tx1">
                    <a:tint val="75000"/>
                  </a:schemeClr>
                </a:solidFill>
                <a:effectLst/>
                <a:uLnTx/>
                <a:uFillTx/>
                <a:latin typeface="+mn-lt"/>
                <a:ea typeface="+mn-ea"/>
                <a:cs typeface="+mn-cs"/>
              </a:rPr>
              <a:t>Conquête spatiale</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fr-FR" sz="2400" dirty="0" smtClean="0">
                <a:solidFill>
                  <a:schemeClr val="tx1">
                    <a:tint val="75000"/>
                  </a:schemeClr>
                </a:solidFill>
              </a:rPr>
              <a:t>Structure d’une fusée</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2400" b="0" i="0" u="none" strike="noStrike" kern="1200" cap="none" spc="0" normalizeH="0" baseline="0" noProof="0" dirty="0" smtClean="0">
                <a:ln>
                  <a:noFill/>
                </a:ln>
                <a:solidFill>
                  <a:schemeClr val="tx1">
                    <a:tint val="75000"/>
                  </a:schemeClr>
                </a:solidFill>
                <a:effectLst/>
                <a:uLnTx/>
                <a:uFillTx/>
                <a:latin typeface="+mn-lt"/>
                <a:ea typeface="+mn-ea"/>
                <a:cs typeface="+mn-cs"/>
              </a:rPr>
              <a:t>Lancement d’un satellite</a:t>
            </a:r>
            <a:endParaRPr lang="fr-FR" sz="2400" dirty="0">
              <a:solidFill>
                <a:schemeClr val="tx1">
                  <a:tint val="75000"/>
                </a:schemeClr>
              </a:solidFill>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2400" b="0" i="0" u="none" strike="noStrike" kern="1200" cap="none" spc="0" normalizeH="0" baseline="0" noProof="0" dirty="0" smtClean="0">
                <a:ln>
                  <a:noFill/>
                </a:ln>
                <a:solidFill>
                  <a:schemeClr val="tx1">
                    <a:tint val="75000"/>
                  </a:schemeClr>
                </a:solidFill>
                <a:effectLst/>
                <a:uLnTx/>
                <a:uFillTx/>
                <a:latin typeface="+mn-lt"/>
                <a:ea typeface="+mn-ea"/>
                <a:cs typeface="+mn-cs"/>
              </a:rPr>
              <a:t>Satellite TV</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fr-FR" sz="2400" dirty="0" smtClean="0">
                <a:solidFill>
                  <a:schemeClr val="tx1">
                    <a:tint val="75000"/>
                  </a:schemeClr>
                </a:solidFill>
              </a:rPr>
              <a:t>Les principaux satellites météorologiques géostationnaires</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fr-FR" sz="2400" dirty="0" smtClean="0">
                <a:solidFill>
                  <a:schemeClr val="tx1">
                    <a:tint val="75000"/>
                  </a:schemeClr>
                </a:solidFill>
              </a:rPr>
              <a:t>Satellite Géostationnaire</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fr-FR" sz="2400" dirty="0" smtClean="0">
                <a:solidFill>
                  <a:schemeClr val="tx1">
                    <a:tint val="75000"/>
                  </a:schemeClr>
                </a:solidFill>
              </a:rPr>
              <a:t>Satellite Défilants</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fr-FR" sz="2400" dirty="0" smtClean="0">
                <a:solidFill>
                  <a:schemeClr val="tx1">
                    <a:tint val="75000"/>
                  </a:schemeClr>
                </a:solidFill>
              </a:rPr>
              <a:t>Solution pour le futur</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transition>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CONQUÊTE SPATIALE</a:t>
            </a:r>
            <a:endParaRPr lang="fr-FR" dirty="0"/>
          </a:p>
        </p:txBody>
      </p:sp>
      <p:graphicFrame>
        <p:nvGraphicFramePr>
          <p:cNvPr id="4" name="Tableau 3"/>
          <p:cNvGraphicFramePr>
            <a:graphicFrameLocks noGrp="1"/>
          </p:cNvGraphicFramePr>
          <p:nvPr/>
        </p:nvGraphicFramePr>
        <p:xfrm>
          <a:off x="251520" y="1268760"/>
          <a:ext cx="8640961" cy="5347850"/>
        </p:xfrm>
        <a:graphic>
          <a:graphicData uri="http://schemas.openxmlformats.org/drawingml/2006/table">
            <a:tbl>
              <a:tblPr firstRow="1" bandRow="1">
                <a:tableStyleId>{5C22544A-7EE6-4342-B048-85BDC9FD1C3A}</a:tableStyleId>
              </a:tblPr>
              <a:tblGrid>
                <a:gridCol w="1930662"/>
                <a:gridCol w="2029317"/>
                <a:gridCol w="4680982"/>
              </a:tblGrid>
              <a:tr h="380911">
                <a:tc>
                  <a:txBody>
                    <a:bodyPr/>
                    <a:lstStyle/>
                    <a:p>
                      <a:r>
                        <a:rPr lang="fr-FR" dirty="0" smtClean="0"/>
                        <a:t>Nom</a:t>
                      </a:r>
                      <a:endParaRPr lang="fr-FR" dirty="0"/>
                    </a:p>
                  </a:txBody>
                  <a:tcPr/>
                </a:tc>
                <a:tc>
                  <a:txBody>
                    <a:bodyPr/>
                    <a:lstStyle/>
                    <a:p>
                      <a:r>
                        <a:rPr lang="fr-FR" dirty="0" smtClean="0"/>
                        <a:t>Date</a:t>
                      </a:r>
                      <a:endParaRPr lang="fr-FR" dirty="0"/>
                    </a:p>
                  </a:txBody>
                  <a:tcPr/>
                </a:tc>
                <a:tc>
                  <a:txBody>
                    <a:bodyPr/>
                    <a:lstStyle/>
                    <a:p>
                      <a:r>
                        <a:rPr lang="fr-FR" dirty="0" smtClean="0"/>
                        <a:t>Description </a:t>
                      </a:r>
                      <a:endParaRPr lang="fr-FR" dirty="0"/>
                    </a:p>
                  </a:txBody>
                  <a:tcPr/>
                </a:tc>
              </a:tr>
              <a:tr h="921105">
                <a:tc>
                  <a:txBody>
                    <a:bodyPr/>
                    <a:lstStyle/>
                    <a:p>
                      <a:r>
                        <a:rPr lang="fr-FR" b="1" dirty="0" smtClean="0"/>
                        <a:t>Spoutnik 1</a:t>
                      </a:r>
                      <a:endParaRPr lang="fr-FR" dirty="0"/>
                    </a:p>
                  </a:txBody>
                  <a:tcPr/>
                </a:tc>
                <a:tc>
                  <a:txBody>
                    <a:bodyPr/>
                    <a:lstStyle/>
                    <a:p>
                      <a:r>
                        <a:rPr lang="fr-FR" dirty="0" smtClean="0"/>
                        <a:t>4 octobre 1957</a:t>
                      </a:r>
                      <a:endParaRPr lang="fr-FR" dirty="0"/>
                    </a:p>
                  </a:txBody>
                  <a:tcPr/>
                </a:tc>
                <a:tc>
                  <a:txBody>
                    <a:bodyPr/>
                    <a:lstStyle/>
                    <a:p>
                      <a:r>
                        <a:rPr lang="fr-FR" dirty="0" smtClean="0"/>
                        <a:t>Le petit satellite soviétique Spoutnik 1 devient le première objet satellisé par l’homme</a:t>
                      </a:r>
                    </a:p>
                  </a:txBody>
                  <a:tcPr/>
                </a:tc>
              </a:tr>
              <a:tr h="868012">
                <a:tc>
                  <a:txBody>
                    <a:bodyPr/>
                    <a:lstStyle/>
                    <a:p>
                      <a:r>
                        <a:rPr lang="fr-FR" b="1" dirty="0" smtClean="0"/>
                        <a:t>Survol de la Lune</a:t>
                      </a:r>
                      <a:endParaRPr lang="fr-FR" dirty="0"/>
                    </a:p>
                  </a:txBody>
                  <a:tcPr/>
                </a:tc>
                <a:tc>
                  <a:txBody>
                    <a:bodyPr/>
                    <a:lstStyle/>
                    <a:p>
                      <a:r>
                        <a:rPr lang="fr-FR" b="1" dirty="0" smtClean="0"/>
                        <a:t>4 janvier 1959</a:t>
                      </a:r>
                      <a:endParaRPr lang="fr-FR" dirty="0"/>
                    </a:p>
                  </a:txBody>
                  <a:tcPr/>
                </a:tc>
                <a:tc>
                  <a:txBody>
                    <a:bodyPr/>
                    <a:lstStyle/>
                    <a:p>
                      <a:r>
                        <a:rPr lang="fr-FR" dirty="0" smtClean="0"/>
                        <a:t>La sonde soviétique Luna-1 effectue le premier survol de la Lune et devient la première « planète » artificielle.</a:t>
                      </a:r>
                      <a:endParaRPr lang="fr-FR" dirty="0"/>
                    </a:p>
                  </a:txBody>
                  <a:tcPr/>
                </a:tc>
              </a:tr>
              <a:tr h="930012">
                <a:tc>
                  <a:txBody>
                    <a:bodyPr/>
                    <a:lstStyle/>
                    <a:p>
                      <a:r>
                        <a:rPr lang="fr-FR" b="1" dirty="0" smtClean="0"/>
                        <a:t>Premiers pas sur la lune</a:t>
                      </a:r>
                      <a:endParaRPr lang="fr-FR" dirty="0"/>
                    </a:p>
                  </a:txBody>
                  <a:tcPr/>
                </a:tc>
                <a:tc>
                  <a:txBody>
                    <a:bodyPr/>
                    <a:lstStyle/>
                    <a:p>
                      <a:r>
                        <a:rPr lang="fr-FR" dirty="0" smtClean="0"/>
                        <a:t>21 juillet 1969</a:t>
                      </a:r>
                      <a:endParaRPr lang="fr-FR" dirty="0"/>
                    </a:p>
                  </a:txBody>
                  <a:tcPr/>
                </a:tc>
                <a:tc>
                  <a:txBody>
                    <a:bodyPr/>
                    <a:lstStyle/>
                    <a:p>
                      <a:r>
                        <a:rPr lang="fr-FR" dirty="0" smtClean="0"/>
                        <a:t>Premiers pas de l'Homme sur la Lune lors de la mission Apollo 11, effectués par Neil Armstrong et Buzz Aldrin.</a:t>
                      </a:r>
                      <a:endParaRPr lang="fr-FR" dirty="0"/>
                    </a:p>
                  </a:txBody>
                  <a:tcPr/>
                </a:tc>
              </a:tr>
              <a:tr h="921262">
                <a:tc>
                  <a:txBody>
                    <a:bodyPr/>
                    <a:lstStyle/>
                    <a:p>
                      <a:r>
                        <a:rPr lang="fr-FR" dirty="0" smtClean="0"/>
                        <a:t>Ariane</a:t>
                      </a:r>
                      <a:endParaRPr lang="fr-FR" dirty="0"/>
                    </a:p>
                  </a:txBody>
                  <a:tcPr/>
                </a:tc>
                <a:tc>
                  <a:txBody>
                    <a:bodyPr/>
                    <a:lstStyle/>
                    <a:p>
                      <a:r>
                        <a:rPr lang="fr-FR" b="1" dirty="0" smtClean="0"/>
                        <a:t>24 décembre 1979</a:t>
                      </a:r>
                      <a:endParaRPr lang="fr-FR" dirty="0"/>
                    </a:p>
                  </a:txBody>
                  <a:tcPr/>
                </a:tc>
                <a:tc>
                  <a:txBody>
                    <a:bodyPr/>
                    <a:lstStyle/>
                    <a:p>
                      <a:r>
                        <a:rPr lang="fr-FR" dirty="0" smtClean="0"/>
                        <a:t>Lancement de la première fusée Ariane</a:t>
                      </a:r>
                      <a:endParaRPr lang="fr-FR" dirty="0"/>
                    </a:p>
                  </a:txBody>
                  <a:tcPr/>
                </a:tc>
              </a:tr>
              <a:tr h="628759">
                <a:tc>
                  <a:txBody>
                    <a:bodyPr/>
                    <a:lstStyle/>
                    <a:p>
                      <a:r>
                        <a:rPr lang="fr-FR" b="1" dirty="0" smtClean="0"/>
                        <a:t>Station internationale</a:t>
                      </a:r>
                      <a:endParaRPr lang="fr-FR" dirty="0"/>
                    </a:p>
                  </a:txBody>
                  <a:tcPr/>
                </a:tc>
                <a:tc>
                  <a:txBody>
                    <a:bodyPr/>
                    <a:lstStyle/>
                    <a:p>
                      <a:r>
                        <a:rPr lang="fr-FR" b="1" dirty="0" smtClean="0"/>
                        <a:t>20 novembre 1998</a:t>
                      </a:r>
                      <a:endParaRPr lang="fr-FR" dirty="0"/>
                    </a:p>
                  </a:txBody>
                  <a:tcPr/>
                </a:tc>
                <a:tc>
                  <a:txBody>
                    <a:bodyPr/>
                    <a:lstStyle/>
                    <a:p>
                      <a:r>
                        <a:rPr lang="fr-FR" dirty="0" smtClean="0"/>
                        <a:t>Le premier module de la station spatiale internationale (ISS) est mis en place.</a:t>
                      </a:r>
                      <a:endParaRPr lang="fr-FR" dirty="0"/>
                    </a:p>
                  </a:txBody>
                  <a:tcPr/>
                </a:tc>
              </a:tr>
              <a:tr h="606522">
                <a:tc>
                  <a:txBody>
                    <a:bodyPr/>
                    <a:lstStyle/>
                    <a:p>
                      <a:r>
                        <a:rPr lang="fr-FR" b="1" dirty="0" smtClean="0"/>
                        <a:t>Phoenix</a:t>
                      </a:r>
                      <a:endParaRPr lang="fr-FR" dirty="0"/>
                    </a:p>
                  </a:txBody>
                  <a:tcPr/>
                </a:tc>
                <a:tc>
                  <a:txBody>
                    <a:bodyPr/>
                    <a:lstStyle/>
                    <a:p>
                      <a:r>
                        <a:rPr lang="fr-FR" b="1" dirty="0" smtClean="0"/>
                        <a:t>25 mai 2008</a:t>
                      </a:r>
                      <a:endParaRPr lang="fr-FR" dirty="0"/>
                    </a:p>
                  </a:txBody>
                  <a:tcPr/>
                </a:tc>
                <a:tc>
                  <a:txBody>
                    <a:bodyPr/>
                    <a:lstStyle/>
                    <a:p>
                      <a:r>
                        <a:rPr lang="fr-FR" dirty="0" smtClean="0"/>
                        <a:t>La sonde américaine Phoenix se pose sur Mars.</a:t>
                      </a:r>
                      <a:endParaRPr lang="fr-FR" dirty="0"/>
                    </a:p>
                  </a:txBody>
                  <a:tcPr/>
                </a:tc>
              </a:tr>
            </a:tbl>
          </a:graphicData>
        </a:graphic>
      </p:graphicFrame>
    </p:spTree>
  </p:cSld>
  <p:clrMapOvr>
    <a:masterClrMapping/>
  </p:clrMapOvr>
  <p:transition>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354162"/>
          </a:xfrm>
        </p:spPr>
        <p:txBody>
          <a:bodyPr/>
          <a:lstStyle/>
          <a:p>
            <a:pPr algn="l"/>
            <a:r>
              <a:rPr lang="fr-FR" dirty="0" smtClean="0"/>
              <a:t>STRUCTURE D’UNE FUSÉE </a:t>
            </a:r>
            <a:endParaRPr lang="fr-FR" dirty="0"/>
          </a:p>
        </p:txBody>
      </p:sp>
      <p:pic>
        <p:nvPicPr>
          <p:cNvPr id="7173" name="Picture 5" descr="alt"/>
          <p:cNvPicPr>
            <a:picLocks noChangeAspect="1" noChangeArrowheads="1"/>
          </p:cNvPicPr>
          <p:nvPr/>
        </p:nvPicPr>
        <p:blipFill>
          <a:blip r:embed="rId2" cstate="print"/>
          <a:srcRect/>
          <a:stretch>
            <a:fillRect/>
          </a:stretch>
        </p:blipFill>
        <p:spPr bwMode="auto">
          <a:xfrm>
            <a:off x="3707904" y="1628800"/>
            <a:ext cx="1905000" cy="3933826"/>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173"/>
                                        </p:tgtEl>
                                        <p:attrNameLst>
                                          <p:attrName>style.visibility</p:attrName>
                                        </p:attrNameLst>
                                      </p:cBhvr>
                                      <p:to>
                                        <p:strVal val="visible"/>
                                      </p:to>
                                    </p:set>
                                    <p:animEffect transition="in" filter="wipe(down)">
                                      <p:cBhvr>
                                        <p:cTn id="7" dur="1000"/>
                                        <p:tgtEl>
                                          <p:spTgt spid="7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LANCEMENT D’UN SATELLITE</a:t>
            </a:r>
            <a:endParaRPr lang="fr-FR" dirty="0"/>
          </a:p>
        </p:txBody>
      </p:sp>
      <p:pic>
        <p:nvPicPr>
          <p:cNvPr id="6146" name="Picture 2" descr="https://download.vikidia.org/vikidia/fr/images/thumb/8/85/SDOs_Atlas_V_lifted_off.jpg/260px-SDOs_Atlas_V_lifted_off.jpg"/>
          <p:cNvPicPr>
            <a:picLocks noChangeAspect="1" noChangeArrowheads="1"/>
          </p:cNvPicPr>
          <p:nvPr/>
        </p:nvPicPr>
        <p:blipFill>
          <a:blip r:embed="rId2" cstate="print"/>
          <a:srcRect/>
          <a:stretch>
            <a:fillRect/>
          </a:stretch>
        </p:blipFill>
        <p:spPr bwMode="auto">
          <a:xfrm>
            <a:off x="2627784" y="1196752"/>
            <a:ext cx="3168352" cy="5126417"/>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5972 0.57848 C 0.05399 0.57084 0.05625 0.56783 0.05347 0.55625 C 0.05226 0.55093 0.04965 0.5463 0.04826 0.54098 C 0.0474 0.53774 0.0474 0.53426 0.04618 0.53125 C 0.04549 0.52963 0.04392 0.52871 0.04306 0.52709 C 0.04219 0.52547 0.04167 0.52338 0.04097 0.52153 C 0.0474 0.51875 0.05278 0.50811 0.0566 0.5007 C 0.05729 0.49422 0.05799 0.48774 0.05868 0.48125 C 0.05903 0.47824 0.06076 0.47292 0.06076 0.47315 C 0.06042 0.4669 0.06024 0.46088 0.05972 0.45486 C 0.05938 0.45186 0.05747 0.44769 0.0566 0.44514 C 0.05469 0.43912 0.05365 0.43172 0.05243 0.4257 C 0.05087 0.41783 0.05017 0.40973 0.04826 0.40209 C 0.04688 0.38936 0.04792 0.39537 0.04514 0.38403 C 0.04479 0.38264 0.0441 0.37986 0.0441 0.3801 C 0.0441 0.3794 0.04306 0.35903 0.04201 0.35486 C 0.04097 0.35093 0.03785 0.34375 0.03785 0.34399 C 0.04635 0.34005 0.05365 0.33866 0.06285 0.33681 C 0.06615 0.31922 0.06823 0.29769 0.05972 0.28264 C 0.05764 0.27431 0.05347 0.26736 0.05139 0.25903 C 0.05017 0.25394 0.05052 0.24815 0.04826 0.24375 C 0.04601 0.23936 0.03889 0.23403 0.03889 0.23426 C 0.03073 0.2176 0.03056 0.19908 0.02847 0.17986 C 0.03004 0.16899 0.03385 0.16343 0.03993 0.15625 C 0.04219 0.15371 0.04618 0.14792 0.04618 0.14815 C 0.04583 0.1257 0.04601 0.10348 0.04514 0.08125 C 0.04462 0.06852 0.0342 0.05625 0.03056 0.04514 C 0.02361 0.02338 0.01389 0.00139 0.00451 -0.01875 C 0.00226 -0.02361 -0.00174 -0.02731 -0.00382 -0.03264 C -0.00694 -0.04074 -0.01215 -0.04768 -0.01424 -0.05625 C -0.01597 -0.06296 -0.01615 -0.06713 -0.01944 -0.07291 C -0.02066 -0.07754 -0.0224 -0.08078 -0.02361 -0.08541 C -0.02257 -0.08981 -0.02309 -0.09027 -0.01944 -0.09236 C -0.01632 -0.09398 -0.01007 -0.09652 -0.01007 -0.09629 C -0.00538 -0.10277 -0.00746 -0.09884 -0.00486 -0.10902 C -0.00451 -0.11041 -0.00382 -0.11319 -0.00382 -0.11296 C -0.00365 -0.11805 -0.00226 -0.14976 -0.00174 -0.15625 C -0.00139 -0.16111 0.00139 -0.17014 0.00139 -0.1699 C 0.00208 -0.17731 0.0033 -0.18287 0.00451 -0.18958 C 0.00486 -0.19467 0.00486 -0.19976 0.00556 -0.20486 C 0.0059 -0.20764 0.00764 -0.21319 0.00764 -0.21296 C 0.00729 -0.23171 0.0066 -0.26875 0.0066 -0.26851 " pathEditMode="relative" rAng="0" ptsTypes="fffffffffffffffffffffffffffffffffffffffffA">
                                      <p:cBhvr>
                                        <p:cTn id="6" dur="2000" fill="hold"/>
                                        <p:tgtEl>
                                          <p:spTgt spid="6146"/>
                                        </p:tgtEl>
                                        <p:attrNameLst>
                                          <p:attrName>ppt_x</p:attrName>
                                          <p:attrName>ppt_y</p:attrName>
                                        </p:attrNameLst>
                                      </p:cBhvr>
                                      <p:rCtr x="-38" y="-42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SATELLITE TV</a:t>
            </a:r>
            <a:endParaRPr lang="fr-FR" dirty="0"/>
          </a:p>
        </p:txBody>
      </p:sp>
      <p:sp>
        <p:nvSpPr>
          <p:cNvPr id="3" name="ZoneTexte 2"/>
          <p:cNvSpPr txBox="1"/>
          <p:nvPr/>
        </p:nvSpPr>
        <p:spPr>
          <a:xfrm>
            <a:off x="467544" y="1340768"/>
            <a:ext cx="2736304" cy="369332"/>
          </a:xfrm>
          <a:prstGeom prst="rect">
            <a:avLst/>
          </a:prstGeom>
          <a:noFill/>
        </p:spPr>
        <p:txBody>
          <a:bodyPr wrap="square" rtlCol="0">
            <a:spAutoFit/>
          </a:bodyPr>
          <a:lstStyle/>
          <a:p>
            <a:r>
              <a:rPr lang="fr-FR" dirty="0" smtClean="0"/>
              <a:t>Nom : Eutelsat 3D  </a:t>
            </a:r>
            <a:endParaRPr lang="fr-FR" dirty="0"/>
          </a:p>
        </p:txBody>
      </p:sp>
      <p:sp>
        <p:nvSpPr>
          <p:cNvPr id="4" name="ZoneTexte 3"/>
          <p:cNvSpPr txBox="1"/>
          <p:nvPr/>
        </p:nvSpPr>
        <p:spPr>
          <a:xfrm>
            <a:off x="467544" y="1916832"/>
            <a:ext cx="2736304" cy="369332"/>
          </a:xfrm>
          <a:prstGeom prst="rect">
            <a:avLst/>
          </a:prstGeom>
          <a:noFill/>
        </p:spPr>
        <p:txBody>
          <a:bodyPr wrap="square" rtlCol="0">
            <a:spAutoFit/>
          </a:bodyPr>
          <a:lstStyle/>
          <a:p>
            <a:r>
              <a:rPr lang="fr-FR" dirty="0" smtClean="0"/>
              <a:t>Couverture </a:t>
            </a:r>
            <a:endParaRPr lang="fr-FR" dirty="0"/>
          </a:p>
        </p:txBody>
      </p:sp>
      <p:sp>
        <p:nvSpPr>
          <p:cNvPr id="5" name="ZoneTexte 4"/>
          <p:cNvSpPr txBox="1"/>
          <p:nvPr/>
        </p:nvSpPr>
        <p:spPr>
          <a:xfrm>
            <a:off x="4139952" y="1268760"/>
            <a:ext cx="936104" cy="369332"/>
          </a:xfrm>
          <a:prstGeom prst="rect">
            <a:avLst/>
          </a:prstGeom>
          <a:noFill/>
        </p:spPr>
        <p:txBody>
          <a:bodyPr wrap="square" rtlCol="0">
            <a:spAutoFit/>
          </a:bodyPr>
          <a:lstStyle/>
          <a:p>
            <a:r>
              <a:rPr lang="fr-FR" dirty="0" smtClean="0"/>
              <a:t>Photo</a:t>
            </a:r>
            <a:endParaRPr lang="fr-FR" dirty="0"/>
          </a:p>
        </p:txBody>
      </p:sp>
      <p:sp>
        <p:nvSpPr>
          <p:cNvPr id="6" name="ZoneTexte 5"/>
          <p:cNvSpPr txBox="1"/>
          <p:nvPr/>
        </p:nvSpPr>
        <p:spPr>
          <a:xfrm>
            <a:off x="4283968" y="2276872"/>
            <a:ext cx="1080120" cy="369332"/>
          </a:xfrm>
          <a:prstGeom prst="rect">
            <a:avLst/>
          </a:prstGeom>
          <a:noFill/>
        </p:spPr>
        <p:txBody>
          <a:bodyPr wrap="square" rtlCol="0">
            <a:spAutoFit/>
          </a:bodyPr>
          <a:lstStyle/>
          <a:p>
            <a:r>
              <a:rPr lang="fr-FR" dirty="0" smtClean="0"/>
              <a:t>Descriptif</a:t>
            </a:r>
            <a:endParaRPr lang="fr-FR" dirty="0"/>
          </a:p>
        </p:txBody>
      </p:sp>
      <p:pic>
        <p:nvPicPr>
          <p:cNvPr id="5122" name="Picture 2" descr="Zone de couverture prévue après mise en service"/>
          <p:cNvPicPr>
            <a:picLocks noChangeAspect="1" noChangeArrowheads="1"/>
          </p:cNvPicPr>
          <p:nvPr/>
        </p:nvPicPr>
        <p:blipFill>
          <a:blip r:embed="rId2" cstate="print"/>
          <a:srcRect/>
          <a:stretch>
            <a:fillRect/>
          </a:stretch>
        </p:blipFill>
        <p:spPr bwMode="auto">
          <a:xfrm>
            <a:off x="1619672" y="1772816"/>
            <a:ext cx="1713067" cy="4149080"/>
          </a:xfrm>
          <a:prstGeom prst="rect">
            <a:avLst/>
          </a:prstGeom>
          <a:noFill/>
        </p:spPr>
      </p:pic>
      <p:sp>
        <p:nvSpPr>
          <p:cNvPr id="5124" name="AutoShape 4" descr="Résultat de recherche d'images pour &quot;Eutelsat 3D&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5126" name="AutoShape 6" descr="Résultat de recherche d'images pour &quot;Eutelsat 3D&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5128" name="AutoShape 8" descr="Résultat de recherche d'images pour &quot;Eutelsat 3D&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5130" name="AutoShape 10" descr="data:image/jpeg;base64,/9j/4AAQSkZJRgABAQAAAQABAAD/2wCEAAkGBxQTEhQUEhQVFRUXFxcXGBcXGBgUFxcXFxQXFxcXFBcYHSggGBolHRQUITEhJSkrLi4uFx8zODMsNygtLiwBCgoKDg0OGhAQGywkHyQsLCwsLSwsLCwsLCwsLCwsLCwsLCwsLCwsLCwsLCwsLCwsLywsLC0sLCwsLCwsLCwsLP/AABEIALsBDgMBIgACEQEDEQH/xAAcAAABBQEBAQAAAAAAAAAAAAAAAQMEBQYHAgj/xAA/EAABAwIDAwkFBgUFAQEAAAABAAIRAyEEEjEFQVEGByIyYXGBkbETocHR8BRCUmJy4SNDgpLxFRYkM6KyCP/EABkBAQADAQEAAAAAAAAAAAAAAAABAgMEBf/EACcRAAICAQQCAQMFAAAAAAAAAAABAhEDBBIxQRMhUSJhcUJSgcHx/9oADAMBAAIRAxEAPwDmj+TAcC5hLY/FcTwCrcTyfrskhmcDezpbpuNR5Lo2BwoPRAkz395HarWjSGXpGI3D4r1J6bG/scvmZxBzSDBBB4GyRdI5bY6gGezNNr6rhawlvB0jT68MO7ZZsM3SO6N/eFxTwNOo+zeM7VlehSKmDeN091/RR1i01yXBCEKACEIQAhCEAIQhACEIQAhCEAIQhACEIQAhCEAIQhACEIQAhCEAIQhACEIQHaqOCAuBAO/j9fXbW8pNvjCsytvVd1Wj1PZ6+c+tscp6FOjnZVbVebNa1wMn8wFwN82+WDqOcahq1XZqh7NOAC9TJk6j/hywx37YkOJdUqXqEySTx4fXxh5ttZEj3dvDu+gNbqd536n+keX7bvTWSI1PE9nE8B9dlEq4Nz0ynBizbePkvJwYfMiY3n58V6pN3jdv+J8vrdNpNPCRaZMCTbh8Foop8kN0Vb9ghwlrssRrcTwG+VDxGwazbhuYXgtvMdmq2GFogkgaDfujff6lXmFwzTBgHLGtyOFvkqy0sH9jN5WjkL2EGCCCNxsV5XWuU9WhSp/xWNqudZjXAXd2HUNG8/Ehc7q7NbqHQSdAJvvgToO9ck9O06i7NIT3IqUKY/ZzxpDrkW3R3/BRXsIsQR32WLi1yjQ8oQhVAIQla0kgASTYAXJPAIBFs+SnNjj8cA9lIUqR/mViWA/pEFzu8CO1aXD824wGHwmM2gC4Or0/b0okU6TnAtDuJkQ79QaN89V/3rRIBpVaZZFi1wyhoMeAGiA59S//AD6+Oljmg8BRLh5moPRYbnC5vK+yyxz3NqUahIZUbIgi+V4Ohi+8GCu/1ucPB0mZqtUOJnK2mPaOeRq1uW03GpGoXB+dHnAftOoxoYaVGkXZWZg4ucbZ3kWmLQJAvcygMKhdn5MchsJRptGJY2vVN3TOVpI6rQIkDiddbLWYTkVsx9nYOl4F7feHID5sQu5c4fNFhmYWrisDnYaTC91EuL2lrbuc0ul0hsmCbxu38NQAhCEAIQhACEIQAhCEAIQhAepTjMQ4aH4+qaQpTa4BPo7UcDJa13ZoptDarCTmzX1JuPIKjQtI55oikbDA1GOGVr28YBvO7t81ZYfCkiN07/eVz0BWGD2nWpzkqOHYekPJ0hdENWu0Zyg3wzptDBgwSMwgCNG9m73lSdoYinhmF9Q2G4aknRre0rD4Ll1WYMtSmx4GkTTPDdI9yi7X5RjE1A54ytb1GahtrkkauPHcFs9TFr0ZLE79jmPxdSq81apF4AFyGNmzW+p4pgCJ79ND48O5N0aoOnHcRPkpLad40m/b9H4qFT4NuAY0ExxGgt4J2nhgQJAN9IkeM70lOhaTx36/XqrPDYck2Oo8BHAbzC0jH5KylRB/25TfMS0xMi8n9O4KLjuR9VjS5rmFoEmTkIAuSZtp2ra7PoEAHLI37iY4LKctuUWf/j0iMjT03D77uH6R7z3LLPjxRjbXsrCUm6RlsTQcww4DiIuCJIkEbrLtPM5ze+ydS2hjQAdaFI6tJHRq1Ad/4R2g6wuZ8gKFB+NpNxEwT0IiPaASzNmkESBaIPr3d3KUs/7yABo8dRx7Rqx3AHwJNhxwxOSsZdQsb29mm5XUKdfC1aNVzW+1GRmY2a67mu/WMpPhHfwUbIc3E+zrhzP4cVGiT0SS2o0QbWDibxe26etnauaCdxls7jBGbsME+ayPLhxcM7CGyRnMXIaQbncBlB77nRaSwSjG+jPHq4Tnt7M5sHHt+yVqVUim0F9ZrqsPuwBoGUNOZ7wIkWubFc+2xhix+lntDxv62vvBW8bh7uyCQ7oEyHAMAJN7624HVZ/bDWuptaKbi/8AiAuN8oaAWtaNTJbqe4bycZRo6Yystdj84LQA2u18gAZmw7NAglwtBPZxWq2XznYNsZjVH9E+hXFEqoXOwcvOd5tbDPwuCa4CoCypVeMpyECRTb+YEiToJtcEcflIlQBKJQhAEolEJEAsolCEASiUIAQBKJSlIUAIQgFACUBIgFAOhik4fCOcDAJgSVHDlIoViJgm4Vo12Bh1Mpt7bJ1zk24qGBsJ+jjXt6rj6+qYSyibXALbCbec3rNae7onitFsnlLhpGcupnSS3MPNvyWGCFtHU5I9lJY0zoXKblOxtFzMM9pc+xcDdrDOnaY7x4rnsIldK5u+bn7QwYnGAiif+undrqv53EXDOG92thrTJkc3bJjFRVI53g3ltRhYCXBzS0DUuDhAEdq7KMRULpqFkaFmXNH4m5g8gzxVtT5N4PDlpo4em1zCC10ZnAjQ5nSZTbOTtfF1Kj6OU3BdLg253x2wV06OcYyam/Rx67A8sU48/wBEP7ZGkBtgGgQGwBIEknWT4prE1BVaWO0dbWL7lbVuQmJZkzupjM4MBkkAkEy4gdEdHXiQN6mHm5qtEvxFJgGpMwPEwu55cGxwtHBHRZfKsvfo5vtPDvp4d7WVW03UZrHKwS6TZjnRJMwQLgRxlLsuS6jWrdInMCSBOYwMw0k5XDvDCN6uOUGx/Z4n2TjLH9EuLjlIqAAObqcpkabnHVN7adSoClSDxWNYtrYd7Q00qbqQNKrSf0jnb0XX/Fq1eLwz3OUc15Q4D2GIqM3ZiW/oJJbuEWtEayq5bnnJ2ZVaaVSo0ZsjPaEEuIL2hwzWtcu3kdIXWMwlDOY3C5P1vRJt0iSZs+k0tOZjTrBJMmbcYAGumqKuy9cp8/gptNkabgLcO9SKQmY1I77712RwxqmUsz1TCubqDHEXCZlbnC0J6vCBvPDz+asxyUo1R0mxbrN6JHaToT3hJaR/pZV5UuTmYQrzbuw20armUqmcAXzAAgxOWRqQIJMDUKnq0XN1BHp4FcsoSjyjRNMbQlSQqEiwnGNStpqx2Vst9Z4axpJO4BAVj2ptWGMwbmOLXAgjVRTTQDRRKRCACgISwgPTTuTtMqOAhAOOcvBSBespKA8oAQEIASozL3h2tL2hxhpIBPAE3PkgOic0XN+cfU+04hv/ABaR0P8AOePuD8o+8e4cY7ptBkCAIAsALADgFc7J2bSw9CnQoNDaTGhrAL24k7ydSd5Kh4+ggMVtBiqeTfKllHaDcOHCXtIfewI6TG9rtbbhKa5zeUrcFTyMIOIqA5BrkboajvhxPcVxDA499Os2sCS9rs8k3JmTJ7b37VNkPg+uDtTtUI7WFVrSLNzB3SbcgXECZF8pk+SxWH24ajGuaRcNJOoggE5f3Tp2kvQjpU1a4POlqWnT5IvObTLsuIDi6S1hbaw3Qe2XDxXMsbiC51D2rjYPsWNcGNc0tIaGkF7Q4EQfNbTbm3i8ljKb6pa67W9Xd13EQDewJ0HaqvF7CbWph9SgQWtMwCCHEiT0DEW7r965MkVuqJ243Lb9RCp459TMXAGBkYA3I1oDhSaabTORoayncaQRcG2Up1GNJaYaQSCN0i1je3itPitninTexge5oLmEh2YtFx0IFwMzrfmPBYnEg53WIOkEXkCDI4nXxVVLYzRey/pQ6IIIjjbsHapuFw3Vt37vAfW8rGscRcbuFlPwm2q1OIdIG53S/ddMNTHtFXF9HQtl7PmLcfAHc0aBSNu7R+zUoaQajgWsm4EdZx7BPmQN6zWzeXuURUog3mWOj/y75qqxu2RXqOqOMTo0zDWzZo8z3klbPUQapMxWN37FaLmTMkyTczrLp1JM+amYagHe79/gvGGphxsQRI0+rK82Xs7Nu3HTw+SvCJeUqQ3S5JUqokgsNzLTG+1tPisntXY/s6rmU3+0DTExl6Q1bqQY0njPBb/lDj/s9LJTP8R8hu/KI6T/AAkAcSQsZTbHH46rLLjhJ0kRjcuWUzpbqCFN2XtB9J4cxxBG8LTbLwAeQCAQdZFtfrwUblNs3D03NZSbFSAXkHogEWEaSdf8rCelaVpl1kV0ZzF4pz3EkkklRS9TX7NeeoM3qoWIoOaYe0t/UCJ7pXPKEo8ovYzKAgICqSKEhStEpEAEpEoQgBK53h2JEIACWUiUIAncEdkJCESgOqcjOeqvhKLKGIpDEsYMrH5/Z1A0CzXGCHRYbj2lWe2Ofh72xh8G1riOtUqF8H9DQ2fNcYStKAm7a2rVxVZ9au7NUfcnQARYNGgAGgUFBSwUB0PkLii+g2mwS5rssAXlziRprI39h4KfyuqYjDsZkIa9zocOu9oAceqN/RJ7o0F1jOQm3xgcbRruBcxubO0XmWOaDBsYzSt7zg8p6WJFOnh6tJtZ9c03PYcwNItykuebNbJZEa9LSL9L1MvEsaOdaaPkeRnvkpi6bKJouaTkLCA0GpVearcznObvEz0tBEcFusHjMNhQx1d7qYeYaTTqRPBxDSGm+8hUuxeT9SiJcwDMZzNIcDYBskEicrRZbHF7HbXwVejVEtfScL26US0gwYIcGkGFznQcX5x+VjKmIdUwDWii5ppZ8oB9qxxz1GR1Q5rm98TErnVWs57i5xJcTJcdSeKuuUVGnh3VMNTl4BaHPcC3+KwDMWNk8TP6gLb6FQAQlSIBQkQlOqAGuINiR3GD5q42dynxNGzakt4OAcPn71TQhWjJx4ZDSfJbYjbTqrzUq3ceB0A0AB3D4lTsBjqJN3Zf1CN/HRZtPU2cFpDPKJDiqOmjF0qFA1Q5jzowBwOZ5Ji48SewLIDM9xcTLnEkniTE/wCO5VrMGfZmoIgODesA6SCdJmLG6KOMqMMh09hg/uuh5/a3IpGFcGz2JgvvOjK25JtYRJKyXKfa/wBorEi1NvRpjs3u7zHpwUjHcqn1MP7EMayes5pNxwg6XA3rPrPPmUkox4JhB3bFhIEsJFymgSlCSEsIBAEpsUhQEAqRCUFAIEIhKUAhSoB/ykCAClCRKEAiVCRAKU5RrOYczSQewkW4EjcmkSgO2cjOcDZNGlek7CvMF7GML2ucBEtcDJHfG/vVLzjc65xdP7NgWvo0ZBfUdDatTKZaBlPQbIB1kwNLg8thCAk47H1Kzs9V7nu4uM66x369pUZEpUAiISlAQCAoKWEFAIlaUkpUAar0xy8r0GIB7PZNOelDSmyEsCleZQUrTCAAkQEqASUJUBAIUsfXyRCEAhCChCAVIUQhAKhAQgBCAEBACRACEAIShIgBEISgFAIlAS5DwXoUTwQDYQE83Dlehg3cCp2sWR0oKmDZzuC9DZjuCt45fBFogwiVZN2Q47k8zYTz90+RPwU+KfwRuRTL2Hq7HJ2p+B39rvknGcmap/lv/tPyVvBP4G9FEKibK1VHkfXd1aVQ/wBPzUtnIHFH+S7/AMj4p4JjejEoW/pc22McYFE/3M+afPNdjBrSA/rZ81HhkRvRzqEAJELIuKkSykQCyhIlQCQlISQvYplAeUifZhXHcpFPZjjuKsoSfCItECUQtPgOR+Iq9SjUd3NMeZWl2fzTY18TTDB+dwHuEq/il2RuRzXIvTaJK7bgeZOp/MrMb2AF3yV/g+ZrDN69Wo7uDW/NNkVyyNx87twjinW7NdwX05hebLZ7NaTn/qe4+4K5wnJzBUv+vD0R/SCfMpUPuLZ8r4bk9Vf1WOd3Au9ArrCc3uMf1cPV7y3L/wDUL6adiKbLNAHcAPRRau0CdArpL9pVyZwjC80mNdrTa39T2j0lW2G5mq/36lJvi53wC6pWxjyoxe871oo/gizC0eZ+mOviB/Sz5lSm82GEZ1qtR3cGj4LWvY9AwLzqQrpV2Vsy7OQ+Ab92o7vfHonP9tYFulAHvc4/FX9XZp4rwzZx4K6r5IKT/S8M3q4el/aD6pxuEYOrTpjuYPkrv7DHBNnDxuHmrbkCBSww4AeAUhuDBTgcBuSitO6EbYPP+ns3paWBZwEecp0NKmYeyo5MlIG4YAWHkNE5RoMbd0eN/KU0+q46n5eW9RqgLre+FSmySwq7SYOi33aKJU2s0KP7EbpKafRA3KyjEiz5hRKlUcE4qwwmw3PMNaXHg0F3ouKOOT6N3JIpoXptElbrZvIPEVI/hZRxecvuF1rNmc2GntavgwR7zK1WD5ZXechZgHHd8FPwew3vMMaXH8oLvRd52byEwlOD7IPPF5LvVajB4BjBDGtb3ABW2QRG5nBdmc22LqR/BLRxeQ33XK1uzOaA/wA2q0djGyfMrrQYnGBN1cIUYzZ3Nhg2dYOqH8zreQhabZ/JzDUv+ujTb2ho9VY50klUc5PsUPMa1ugASurgJh44leQ0FVokdfilDq7RTuUcJUeqz8qskiGM1Me46Jh9Y8ff8k5UYoNWm87j5LWKRV2D8SAdZ80xV2hwQcE7fb18l5ZgS7QR2mVqtpUadj3JWYsz1jHH9lIbg2jV1+AUmngpNgY7QR6kI5RIpkZ+0Do0uPb/AJSjGViOi098SrZlFjRYB3vE+ASuxRAvA7IhU3LpE0VAdiNSPMQvLqtQC5aOyfkpFbaLidJ8Uzke77o9w9Fb8oghValQm1+6Qoz/AGmhHqrqnhHb/cvX2ZW3pE0VNNjjqFMpMgaKWKPE+q8VHAf4UbrFHn2nYla8zuUd+L7PryUZ2IKKIsuGxvSOpTpCpxUJ1kqRRrEfdJPu+KbRZNGDPcvX+nDeSVDptquPRbHmnHbNxB1JHio/kgyGz+SGHZEszH811o8LhGMENaB3CE20p+m5WbBLpKXTChscE82qsmyyJrCn2vVeKqV2JA3qhcsTUSB6rRi5QMRxKigWgqpDiQqarjwDAuexNOxJkS6ATEDX9lO0WXwqE7rJ4OnRQ8GwQCXEzdTZ0iyzZI9RYO9OPcBqo7q7QLFQsheZdIHkVCVgmmu06SU0/EDcJKaqVWMELw3FgDQA9nzVqAVaLnXIMcBvTT2WuI7zb90r8WfxSq+q50zM/W5aRTKskNe1t7A9n7LzV2tuaPE2UKq1x433kpn2E2aNFoorsq2SK21L2TBxhO/xR9j/ABOXv2I3eav9JADFBuhk9g/ZOs2g7cPEhRvZk9UE+CdZhX9312I0iCfh8USvbsSJgkeag0sCXGJPnHqpjNmU23cSewfNZtRLWwe0v6spg7MedVasLGCw9SSnHZ3dgVN7XBNWULsCRpc+HzS/YmgS4z2BWz8Nl/D2k6qPVqDjI3xp5qym2KI9HCg9VniSPQqXQwobd1+z6hRau0QzQenoojtpuIJJ8ApqTILp9Y6AgDshRMRjY0JVHV2gd8ph20QOsVZYiLPWdemVFEcU5TRhE9r042ooJcvTSqF0TTVTVXEgKLWcYUImTdFEWT34/go9bFk6nwTFe0L0B0Z3q6SIbHsPRqONgfTzVjR2Y4CSfAe+SndmUwASNeKeNUyb7x71SUnfolIsKFgDrYf4Xo1yeAVaXkm5Pp6KZS3jgsqLDrcWZ6N/fHfCj4mo4mC7wG7vvKlUmCPP6CyO3K7sxbJgHQW4a8VaCtkMusRtGB0NRvj0PFQ6eIJN5ntHqqjZ7A5wzXtvVppJFvoLRwS9EWXmCHH0+CmvrMbqqrCHoTeeKk+zFra671m17JPdWpm0kDsF/cozzANiO+3mvNeu4EAH0VVtGqZ1OitFEMmU6zS7t7LlThTkdIW7SZPgofJ+kCJIk8VcVhvgT3I37oEWq2BlBA4QlpUG/ev2k/4CYfUMkTYeCg4t5gGTMqyTILc4xgs0xxj9lGfjhNtVTZzl1TYKusaK2aGnj7jh6pw7QDt58J9Vj8RWde+nzTtGqRFzostns0NNWcXCBMePvKhupngmDWdGp+iq3HYp8dYq8Y9FWS8RVyXOqqcXtACSSqqtiHXvvCii7iDplJ/8yuiMCljmJ2v+GVAqYtzrk+9RNTdSqNIEXHD4rVJI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5132" name="AutoShape 12" descr="data:image/jpeg;base64,/9j/4AAQSkZJRgABAQAAAQABAAD/2wCEAAkGBxQTEhQUEhQVFRUXFxcXGBcXGBgUFxcXFxQXFxcXFBcYHSggGBolHRQUITEhJSkrLi4uFx8zODMsNygtLiwBCgoKDg0OGhAQGywkHyQsLCwsLSwsLCwsLCwsLCwsLCwsLCwsLCwsLCwsLCwsLCwsLywsLC0sLCwsLCwsLCwsLP/AABEIALsBDgMBIgACEQEDEQH/xAAcAAABBQEBAQAAAAAAAAAAAAAAAQMEBQYHAgj/xAA/EAABAwIDAwkFBgUFAQEAAAABAAIRAyEEEjEFQVEGByIyYXGBkbETocHR8BRCUmJy4SNDgpLxFRYkM6KyCP/EABkBAQADAQEAAAAAAAAAAAAAAAABAgMEBf/EACcRAAICAQQCAQMFAAAAAAAAAAABAhEDBBIxQRMhUSJhcUJSgcHx/9oADAMBAAIRAxEAPwDmj+TAcC5hLY/FcTwCrcTyfrskhmcDezpbpuNR5Lo2BwoPRAkz395HarWjSGXpGI3D4r1J6bG/scvmZxBzSDBBB4GyRdI5bY6gGezNNr6rhawlvB0jT68MO7ZZsM3SO6N/eFxTwNOo+zeM7VlehSKmDeN091/RR1i01yXBCEKACEIQAhCEAIQhACEIQAhCEAIQhACEIQAhCEAIQhACEIQAhCEAIQhACEIQHaqOCAuBAO/j9fXbW8pNvjCsytvVd1Wj1PZ6+c+tscp6FOjnZVbVebNa1wMn8wFwN82+WDqOcahq1XZqh7NOAC9TJk6j/hywx37YkOJdUqXqEySTx4fXxh5ttZEj3dvDu+gNbqd536n+keX7bvTWSI1PE9nE8B9dlEq4Nz0ynBizbePkvJwYfMiY3n58V6pN3jdv+J8vrdNpNPCRaZMCTbh8Foop8kN0Vb9ghwlrssRrcTwG+VDxGwazbhuYXgtvMdmq2GFogkgaDfujff6lXmFwzTBgHLGtyOFvkqy0sH9jN5WjkL2EGCCCNxsV5XWuU9WhSp/xWNqudZjXAXd2HUNG8/Ehc7q7NbqHQSdAJvvgToO9ck9O06i7NIT3IqUKY/ZzxpDrkW3R3/BRXsIsQR32WLi1yjQ8oQhVAIQla0kgASTYAXJPAIBFs+SnNjj8cA9lIUqR/mViWA/pEFzu8CO1aXD824wGHwmM2gC4Or0/b0okU6TnAtDuJkQ79QaN89V/3rRIBpVaZZFi1wyhoMeAGiA59S//AD6+Oljmg8BRLh5moPRYbnC5vK+yyxz3NqUahIZUbIgi+V4Ohi+8GCu/1ucPB0mZqtUOJnK2mPaOeRq1uW03GpGoXB+dHnAftOoxoYaVGkXZWZg4ucbZ3kWmLQJAvcygMKhdn5MchsJRptGJY2vVN3TOVpI6rQIkDiddbLWYTkVsx9nYOl4F7feHID5sQu5c4fNFhmYWrisDnYaTC91EuL2lrbuc0ul0hsmCbxu38NQAhCEAIQhACEIQAhCEAIQhAepTjMQ4aH4+qaQpTa4BPo7UcDJa13ZoptDarCTmzX1JuPIKjQtI55oikbDA1GOGVr28YBvO7t81ZYfCkiN07/eVz0BWGD2nWpzkqOHYekPJ0hdENWu0Zyg3wzptDBgwSMwgCNG9m73lSdoYinhmF9Q2G4aknRre0rD4Ll1WYMtSmx4GkTTPDdI9yi7X5RjE1A54ytb1GahtrkkauPHcFs9TFr0ZLE79jmPxdSq81apF4AFyGNmzW+p4pgCJ79ND48O5N0aoOnHcRPkpLad40m/b9H4qFT4NuAY0ExxGgt4J2nhgQJAN9IkeM70lOhaTx36/XqrPDYck2Oo8BHAbzC0jH5KylRB/25TfMS0xMi8n9O4KLjuR9VjS5rmFoEmTkIAuSZtp2ra7PoEAHLI37iY4LKctuUWf/j0iMjT03D77uH6R7z3LLPjxRjbXsrCUm6RlsTQcww4DiIuCJIkEbrLtPM5ze+ydS2hjQAdaFI6tJHRq1Ad/4R2g6wuZ8gKFB+NpNxEwT0IiPaASzNmkESBaIPr3d3KUs/7yABo8dRx7Rqx3AHwJNhxwxOSsZdQsb29mm5XUKdfC1aNVzW+1GRmY2a67mu/WMpPhHfwUbIc3E+zrhzP4cVGiT0SS2o0QbWDibxe26etnauaCdxls7jBGbsME+ayPLhxcM7CGyRnMXIaQbncBlB77nRaSwSjG+jPHq4Tnt7M5sHHt+yVqVUim0F9ZrqsPuwBoGUNOZ7wIkWubFc+2xhix+lntDxv62vvBW8bh7uyCQ7oEyHAMAJN7624HVZ/bDWuptaKbi/8AiAuN8oaAWtaNTJbqe4bycZRo6Yystdj84LQA2u18gAZmw7NAglwtBPZxWq2XznYNsZjVH9E+hXFEqoXOwcvOd5tbDPwuCa4CoCypVeMpyECRTb+YEiToJtcEcflIlQBKJQhAEolEJEAsolCEASiUIAQBKJSlIUAIQgFACUBIgFAOhik4fCOcDAJgSVHDlIoViJgm4Vo12Bh1Mpt7bJ1zk24qGBsJ+jjXt6rj6+qYSyibXALbCbec3rNae7onitFsnlLhpGcupnSS3MPNvyWGCFtHU5I9lJY0zoXKblOxtFzMM9pc+xcDdrDOnaY7x4rnsIldK5u+bn7QwYnGAiif+undrqv53EXDOG92thrTJkc3bJjFRVI53g3ltRhYCXBzS0DUuDhAEdq7KMRULpqFkaFmXNH4m5g8gzxVtT5N4PDlpo4em1zCC10ZnAjQ5nSZTbOTtfF1Kj6OU3BdLg253x2wV06OcYyam/Rx67A8sU48/wBEP7ZGkBtgGgQGwBIEknWT4prE1BVaWO0dbWL7lbVuQmJZkzupjM4MBkkAkEy4gdEdHXiQN6mHm5qtEvxFJgGpMwPEwu55cGxwtHBHRZfKsvfo5vtPDvp4d7WVW03UZrHKwS6TZjnRJMwQLgRxlLsuS6jWrdInMCSBOYwMw0k5XDvDCN6uOUGx/Z4n2TjLH9EuLjlIqAAObqcpkabnHVN7adSoClSDxWNYtrYd7Q00qbqQNKrSf0jnb0XX/Fq1eLwz3OUc15Q4D2GIqM3ZiW/oJJbuEWtEayq5bnnJ2ZVaaVSo0ZsjPaEEuIL2hwzWtcu3kdIXWMwlDOY3C5P1vRJt0iSZs+k0tOZjTrBJMmbcYAGumqKuy9cp8/gptNkabgLcO9SKQmY1I77712RwxqmUsz1TCubqDHEXCZlbnC0J6vCBvPDz+asxyUo1R0mxbrN6JHaToT3hJaR/pZV5UuTmYQrzbuw20armUqmcAXzAAgxOWRqQIJMDUKnq0XN1BHp4FcsoSjyjRNMbQlSQqEiwnGNStpqx2Vst9Z4axpJO4BAVj2ptWGMwbmOLXAgjVRTTQDRRKRCACgISwgPTTuTtMqOAhAOOcvBSBespKA8oAQEIASozL3h2tL2hxhpIBPAE3PkgOic0XN+cfU+04hv/ABaR0P8AOePuD8o+8e4cY7ptBkCAIAsALADgFc7J2bSw9CnQoNDaTGhrAL24k7ydSd5Kh4+ggMVtBiqeTfKllHaDcOHCXtIfewI6TG9rtbbhKa5zeUrcFTyMIOIqA5BrkboajvhxPcVxDA499Os2sCS9rs8k3JmTJ7b37VNkPg+uDtTtUI7WFVrSLNzB3SbcgXECZF8pk+SxWH24ajGuaRcNJOoggE5f3Tp2kvQjpU1a4POlqWnT5IvObTLsuIDi6S1hbaw3Qe2XDxXMsbiC51D2rjYPsWNcGNc0tIaGkF7Q4EQfNbTbm3i8ljKb6pa67W9Xd13EQDewJ0HaqvF7CbWph9SgQWtMwCCHEiT0DEW7r965MkVuqJ243Lb9RCp459TMXAGBkYA3I1oDhSaabTORoayncaQRcG2Up1GNJaYaQSCN0i1je3itPitninTexge5oLmEh2YtFx0IFwMzrfmPBYnEg53WIOkEXkCDI4nXxVVLYzRey/pQ6IIIjjbsHapuFw3Vt37vAfW8rGscRcbuFlPwm2q1OIdIG53S/ddMNTHtFXF9HQtl7PmLcfAHc0aBSNu7R+zUoaQajgWsm4EdZx7BPmQN6zWzeXuURUog3mWOj/y75qqxu2RXqOqOMTo0zDWzZo8z3klbPUQapMxWN37FaLmTMkyTczrLp1JM+amYagHe79/gvGGphxsQRI0+rK82Xs7Nu3HTw+SvCJeUqQ3S5JUqokgsNzLTG+1tPisntXY/s6rmU3+0DTExl6Q1bqQY0njPBb/lDj/s9LJTP8R8hu/KI6T/AAkAcSQsZTbHH46rLLjhJ0kRjcuWUzpbqCFN2XtB9J4cxxBG8LTbLwAeQCAQdZFtfrwUblNs3D03NZSbFSAXkHogEWEaSdf8rCelaVpl1kV0ZzF4pz3EkkklRS9TX7NeeoM3qoWIoOaYe0t/UCJ7pXPKEo8ovYzKAgICqSKEhStEpEAEpEoQgBK53h2JEIACWUiUIAncEdkJCESgOqcjOeqvhKLKGIpDEsYMrH5/Z1A0CzXGCHRYbj2lWe2Ofh72xh8G1riOtUqF8H9DQ2fNcYStKAm7a2rVxVZ9au7NUfcnQARYNGgAGgUFBSwUB0PkLii+g2mwS5rssAXlziRprI39h4KfyuqYjDsZkIa9zocOu9oAceqN/RJ7o0F1jOQm3xgcbRruBcxubO0XmWOaDBsYzSt7zg8p6WJFOnh6tJtZ9c03PYcwNItykuebNbJZEa9LSL9L1MvEsaOdaaPkeRnvkpi6bKJouaTkLCA0GpVearcznObvEz0tBEcFusHjMNhQx1d7qYeYaTTqRPBxDSGm+8hUuxeT9SiJcwDMZzNIcDYBskEicrRZbHF7HbXwVejVEtfScL26US0gwYIcGkGFznQcX5x+VjKmIdUwDWii5ppZ8oB9qxxz1GR1Q5rm98TErnVWs57i5xJcTJcdSeKuuUVGnh3VMNTl4BaHPcC3+KwDMWNk8TP6gLb6FQAQlSIBQkQlOqAGuINiR3GD5q42dynxNGzakt4OAcPn71TQhWjJx4ZDSfJbYjbTqrzUq3ceB0A0AB3D4lTsBjqJN3Zf1CN/HRZtPU2cFpDPKJDiqOmjF0qFA1Q5jzowBwOZ5Ji48SewLIDM9xcTLnEkniTE/wCO5VrMGfZmoIgODesA6SCdJmLG6KOMqMMh09hg/uuh5/a3IpGFcGz2JgvvOjK25JtYRJKyXKfa/wBorEi1NvRpjs3u7zHpwUjHcqn1MP7EMayes5pNxwg6XA3rPrPPmUkox4JhB3bFhIEsJFymgSlCSEsIBAEpsUhQEAqRCUFAIEIhKUAhSoB/ykCAClCRKEAiVCRAKU5RrOYczSQewkW4EjcmkSgO2cjOcDZNGlek7CvMF7GML2ucBEtcDJHfG/vVLzjc65xdP7NgWvo0ZBfUdDatTKZaBlPQbIB1kwNLg8thCAk47H1Kzs9V7nu4uM66x369pUZEpUAiISlAQCAoKWEFAIlaUkpUAar0xy8r0GIB7PZNOelDSmyEsCleZQUrTCAAkQEqASUJUBAIUsfXyRCEAhCChCAVIUQhAKhAQgBCAEBACRACEAIShIgBEISgFAIlAS5DwXoUTwQDYQE83Dlehg3cCp2sWR0oKmDZzuC9DZjuCt45fBFogwiVZN2Q47k8zYTz90+RPwU+KfwRuRTL2Hq7HJ2p+B39rvknGcmap/lv/tPyVvBP4G9FEKibK1VHkfXd1aVQ/wBPzUtnIHFH+S7/AMj4p4JjejEoW/pc22McYFE/3M+afPNdjBrSA/rZ81HhkRvRzqEAJELIuKkSykQCyhIlQCQlISQvYplAeUifZhXHcpFPZjjuKsoSfCItECUQtPgOR+Iq9SjUd3NMeZWl2fzTY18TTDB+dwHuEq/il2RuRzXIvTaJK7bgeZOp/MrMb2AF3yV/g+ZrDN69Wo7uDW/NNkVyyNx87twjinW7NdwX05hebLZ7NaTn/qe4+4K5wnJzBUv+vD0R/SCfMpUPuLZ8r4bk9Vf1WOd3Au9ArrCc3uMf1cPV7y3L/wDUL6adiKbLNAHcAPRRau0CdArpL9pVyZwjC80mNdrTa39T2j0lW2G5mq/36lJvi53wC6pWxjyoxe871oo/gizC0eZ+mOviB/Sz5lSm82GEZ1qtR3cGj4LWvY9AwLzqQrpV2Vsy7OQ+Ab92o7vfHonP9tYFulAHvc4/FX9XZp4rwzZx4K6r5IKT/S8M3q4el/aD6pxuEYOrTpjuYPkrv7DHBNnDxuHmrbkCBSww4AeAUhuDBTgcBuSitO6EbYPP+ns3paWBZwEecp0NKmYeyo5MlIG4YAWHkNE5RoMbd0eN/KU0+q46n5eW9RqgLre+FSmySwq7SYOi33aKJU2s0KP7EbpKafRA3KyjEiz5hRKlUcE4qwwmw3PMNaXHg0F3ouKOOT6N3JIpoXptElbrZvIPEVI/hZRxecvuF1rNmc2GntavgwR7zK1WD5ZXechZgHHd8FPwew3vMMaXH8oLvRd52byEwlOD7IPPF5LvVajB4BjBDGtb3ABW2QRG5nBdmc22LqR/BLRxeQ33XK1uzOaA/wA2q0djGyfMrrQYnGBN1cIUYzZ3Nhg2dYOqH8zreQhabZ/JzDUv+ujTb2ho9VY50klUc5PsUPMa1ugASurgJh44leQ0FVokdfilDq7RTuUcJUeqz8qskiGM1Me46Jh9Y8ff8k5UYoNWm87j5LWKRV2D8SAdZ80xV2hwQcE7fb18l5ZgS7QR2mVqtpUadj3JWYsz1jHH9lIbg2jV1+AUmngpNgY7QR6kI5RIpkZ+0Do0uPb/AJSjGViOi098SrZlFjRYB3vE+ASuxRAvA7IhU3LpE0VAdiNSPMQvLqtQC5aOyfkpFbaLidJ8Uzke77o9w9Fb8oghValQm1+6Qoz/AGmhHqrqnhHb/cvX2ZW3pE0VNNjjqFMpMgaKWKPE+q8VHAf4UbrFHn2nYla8zuUd+L7PryUZ2IKKIsuGxvSOpTpCpxUJ1kqRRrEfdJPu+KbRZNGDPcvX+nDeSVDptquPRbHmnHbNxB1JHio/kgyGz+SGHZEszH811o8LhGMENaB3CE20p+m5WbBLpKXTChscE82qsmyyJrCn2vVeKqV2JA3qhcsTUSB6rRi5QMRxKigWgqpDiQqarjwDAuexNOxJkS6ATEDX9lO0WXwqE7rJ4OnRQ8GwQCXEzdTZ0iyzZI9RYO9OPcBqo7q7QLFQsheZdIHkVCVgmmu06SU0/EDcJKaqVWMELw3FgDQA9nzVqAVaLnXIMcBvTT2WuI7zb90r8WfxSq+q50zM/W5aRTKskNe1t7A9n7LzV2tuaPE2UKq1x433kpn2E2aNFoorsq2SK21L2TBxhO/xR9j/ABOXv2I3eav9JADFBuhk9g/ZOs2g7cPEhRvZk9UE+CdZhX9312I0iCfh8USvbsSJgkeag0sCXGJPnHqpjNmU23cSewfNZtRLWwe0v6spg7MedVasLGCw9SSnHZ3dgVN7XBNWULsCRpc+HzS/YmgS4z2BWz8Nl/D2k6qPVqDjI3xp5qym2KI9HCg9VniSPQqXQwobd1+z6hRau0QzQenoojtpuIJJ8ApqTILp9Y6AgDshRMRjY0JVHV2gd8ph20QOsVZYiLPWdemVFEcU5TRhE9r042ooJcvTSqF0TTVTVXEgKLWcYUImTdFEWT34/go9bFk6nwTFe0L0B0Z3q6SIbHsPRqONgfTzVjR2Y4CSfAe+SndmUwASNeKeNUyb7x71SUnfolIsKFgDrYf4Xo1yeAVaXkm5Pp6KZS3jgsqLDrcWZ6N/fHfCj4mo4mC7wG7vvKlUmCPP6CyO3K7sxbJgHQW4a8VaCtkMusRtGB0NRvj0PFQ6eIJN5ntHqqjZ7A5wzXtvVppJFvoLRwS9EWXmCHH0+CmvrMbqqrCHoTeeKk+zFra671m17JPdWpm0kDsF/cozzANiO+3mvNeu4EAH0VVtGqZ1OitFEMmU6zS7t7LlThTkdIW7SZPgofJ+kCJIk8VcVhvgT3I37oEWq2BlBA4QlpUG/ev2k/4CYfUMkTYeCg4t5gGTMqyTILc4xgs0xxj9lGfjhNtVTZzl1TYKusaK2aGnj7jh6pw7QDt58J9Vj8RWde+nzTtGqRFzostns0NNWcXCBMePvKhupngmDWdGp+iq3HYp8dYq8Y9FWS8RVyXOqqcXtACSSqqtiHXvvCii7iDplJ/8yuiMCljmJ2v+GVAqYtzrk+9RNTdSqNIEXHD4rVJI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5134" name="Picture 14" descr="Résultat de recherche d'images pour &quot;Eutelsat 3D&quot;"/>
          <p:cNvPicPr>
            <a:picLocks noChangeAspect="1" noChangeArrowheads="1"/>
          </p:cNvPicPr>
          <p:nvPr/>
        </p:nvPicPr>
        <p:blipFill>
          <a:blip r:embed="rId3" cstate="print"/>
          <a:srcRect/>
          <a:stretch>
            <a:fillRect/>
          </a:stretch>
        </p:blipFill>
        <p:spPr bwMode="auto">
          <a:xfrm>
            <a:off x="5580112" y="404664"/>
            <a:ext cx="2847975" cy="1609726"/>
          </a:xfrm>
          <a:prstGeom prst="rect">
            <a:avLst/>
          </a:prstGeom>
          <a:noFill/>
        </p:spPr>
      </p:pic>
      <p:sp>
        <p:nvSpPr>
          <p:cNvPr id="14" name="Rectangle 13"/>
          <p:cNvSpPr/>
          <p:nvPr/>
        </p:nvSpPr>
        <p:spPr>
          <a:xfrm>
            <a:off x="3563888" y="3573016"/>
            <a:ext cx="4968552" cy="2585323"/>
          </a:xfrm>
          <a:prstGeom prst="rect">
            <a:avLst/>
          </a:prstGeom>
        </p:spPr>
        <p:txBody>
          <a:bodyPr wrap="square">
            <a:spAutoFit/>
          </a:bodyPr>
          <a:lstStyle/>
          <a:p>
            <a:r>
              <a:rPr lang="fr-FR" dirty="0" smtClean="0">
                <a:hlinkClick r:id="rId4"/>
              </a:rPr>
              <a:t>Lancé le mardi 14 mai 2013</a:t>
            </a:r>
            <a:r>
              <a:rPr lang="fr-FR" dirty="0" smtClean="0"/>
              <a:t> par une fusée Proton-M </a:t>
            </a:r>
            <a:r>
              <a:rPr lang="fr-FR" dirty="0" err="1" smtClean="0"/>
              <a:t>Briz</a:t>
            </a:r>
            <a:r>
              <a:rPr lang="fr-FR" dirty="0" smtClean="0"/>
              <a:t>-M, le satellite </a:t>
            </a:r>
            <a:r>
              <a:rPr lang="fr-FR" b="1" dirty="0" smtClean="0"/>
              <a:t>Eutelsat 3D</a:t>
            </a:r>
            <a:r>
              <a:rPr lang="fr-FR" dirty="0" smtClean="0"/>
              <a:t> a été construit par Thales Alenia </a:t>
            </a:r>
            <a:r>
              <a:rPr lang="fr-FR" dirty="0" err="1" smtClean="0"/>
              <a:t>Space</a:t>
            </a:r>
            <a:r>
              <a:rPr lang="fr-FR" dirty="0" smtClean="0"/>
              <a:t> sur une plateforme </a:t>
            </a:r>
            <a:r>
              <a:rPr lang="fr-FR" dirty="0" err="1" smtClean="0"/>
              <a:t>Spacebus</a:t>
            </a:r>
            <a:r>
              <a:rPr lang="fr-FR" dirty="0" smtClean="0"/>
              <a:t>-4000C3. Il embarque 53 répéteurs en bandes KU et 3 répéteurs en bande KA.</a:t>
            </a:r>
          </a:p>
          <a:p>
            <a:r>
              <a:rPr lang="fr-FR" dirty="0" smtClean="0"/>
              <a:t>Positionné à 3° Est après son lancement, Eutelsat 3D sera déplacé à 7° Est courant 2014.</a:t>
            </a:r>
          </a:p>
        </p:txBody>
      </p:sp>
    </p:spTree>
  </p:cSld>
  <p:clrMapOvr>
    <a:masterClrMapping/>
  </p:clrMapOvr>
  <p:transition>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0" algn="l">
              <a:defRPr/>
            </a:pPr>
            <a:r>
              <a:rPr lang="fr-FR" sz="3600" dirty="0" smtClean="0"/>
              <a:t>LES PRINCIPAUX SATELLITES MÉTÉOROLOGIQUES GÉOSTATIONNAIRES</a:t>
            </a:r>
            <a:endParaRPr lang="fr-FR" sz="3600" dirty="0"/>
          </a:p>
        </p:txBody>
      </p:sp>
      <p:pic>
        <p:nvPicPr>
          <p:cNvPr id="1026" name="Picture 2"/>
          <p:cNvPicPr>
            <a:picLocks noChangeAspect="1" noChangeArrowheads="1"/>
          </p:cNvPicPr>
          <p:nvPr/>
        </p:nvPicPr>
        <p:blipFill>
          <a:blip r:embed="rId3" cstate="print"/>
          <a:srcRect l="26994" t="18203" r="28326" b="32152"/>
          <a:stretch>
            <a:fillRect/>
          </a:stretch>
        </p:blipFill>
        <p:spPr bwMode="auto">
          <a:xfrm>
            <a:off x="2555776" y="2780928"/>
            <a:ext cx="3456384" cy="2160240"/>
          </a:xfrm>
          <a:prstGeom prst="rect">
            <a:avLst/>
          </a:prstGeom>
          <a:noFill/>
          <a:ln w="9525">
            <a:noFill/>
            <a:miter lim="800000"/>
            <a:headEnd/>
            <a:tailEnd/>
          </a:ln>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5.55556E-7 4.07407E-6 C -0.00069 0.00139 -0.00121 0.00555 -0.00208 0.00417 C -0.00434 0.00046 -0.00416 -0.01227 -0.0052 -0.01667 C -0.00625 -0.02107 -0.00798 -0.025 -0.00937 -0.02917 C -0.01423 -0.06111 -0.02639 -0.0838 -0.04062 -0.10972 C -0.06093 -0.14699 -0.07274 -0.16551 -0.1 -0.19306 C -0.10972 -0.20301 -0.11996 -0.20556 -0.13125 -0.20972 C -0.13437 -0.21088 -0.1375 -0.21273 -0.14062 -0.21389 C -0.1434 -0.21505 -0.14895 -0.21667 -0.14895 -0.21667 C -0.17066 -0.2132 -0.17135 -0.21065 -0.18958 -0.19722 C -0.19375 -0.19421 -0.19809 -0.19097 -0.20208 -0.1875 C -0.2059 -0.18426 -0.21354 -0.17778 -0.21354 -0.17778 C -0.21701 -0.17153 -0.22187 -0.16644 -0.225 -0.15972 C -0.22621 -0.15718 -0.22691 -0.15417 -0.22812 -0.15139 C -0.22882 -0.15 -0.22951 -0.14861 -0.2302 -0.14722 C -0.23298 -0.12847 -0.22882 -0.15139 -0.23437 -0.13472 C -0.23489 -0.1331 -0.23628 -0.12037 -0.23645 -0.11945 C -0.2375 -0.11458 -0.23941 -0.11019 -0.24062 -0.10556 C -0.24357 -0.06204 -0.24357 -0.04051 -0.24166 0.0125 C -0.24132 0.02083 -0.24149 0.02963 -0.23958 0.0375 C -0.23246 0.06597 -0.22482 0.09352 -0.21562 0.12083 C -0.20781 0.17315 -0.18507 0.25417 -0.1552 0.29167 C -0.12621 0.32824 -0.0934 0.34884 -0.05833 0.37222 C -0.03437 0.38819 -0.01163 0.40926 0.01042 0.42917 C 0.02778 0.44491 0.03021 0.43866 0.04792 0.45278 C 0.06841 0.46898 0.0882 0.48704 0.10834 0.50417 C 0.12848 0.5213 0.15139 0.53194 0.17292 0.54583 C 0.18316 0.55255 0.19202 0.5625 0.20209 0.56944 C 0.21598 0.57917 0.23212 0.58356 0.2448 0.59583 C 0.25886 0.60949 0.27049 0.61505 0.28542 0.625 C 0.29323 0.63009 0.3 0.63935 0.30834 0.64305 C 0.3 0.60972 0.30226 0.62384 0.3073 0.55833 C 0.30816 0.54792 0.31858 0.53727 0.32292 0.52917 C 0.33542 0.50602 0.34844 0.4868 0.36355 0.46667 C 0.36545 0.46412 0.36858 0.46319 0.37084 0.46111 C 0.38351 0.44977 0.39983 0.43403 0.40938 0.41805 C 0.42014 0.40023 0.43073 0.38055 0.43959 0.36111 C 0.44618 0.3463 0.45052 0.3294 0.45625 0.31389 C 0.45851 0.29768 0.4632 0.28472 0.46771 0.26944 C 0.46841 0.26389 0.46858 0.2581 0.4698 0.25278 C 0.47205 0.2419 0.47813 0.22083 0.47813 0.22083 C 0.48438 0.17106 0.47483 0.24005 0.48542 0.18611 C 0.48889 0.16805 0.49098 0.14768 0.49271 0.12917 C 0.49132 0.10648 0.49063 0.0838 0.48855 0.06111 C 0.48768 0.05162 0.48386 0.04676 0.48125 0.03889 C 0.47032 0.00648 0.45539 -0.00579 0.43438 -0.02639 C 0.4165 -0.04398 0.39844 -0.05764 0.37917 -0.07222 C 0.36719 -0.08148 0.35382 -0.0875 0.34271 -0.09861 C 0.33855 -0.10278 0.3349 -0.1081 0.33021 -0.11111 C 0.32605 -0.11389 0.32118 -0.11389 0.31667 -0.11528 C 0.29271 -0.13125 0.26684 -0.14028 0.24063 -0.14722 C 0.22934 -0.15394 0.22066 -0.1544 0.20834 -0.15556 C 0.19236 -0.15463 0.17639 -0.15417 0.16042 -0.15278 C 0.14618 -0.15162 0.13438 -0.13773 0.12084 -0.13472 C 0.11181 -0.12801 0.10018 -0.12107 0.09271 -0.11111 C 0.08716 -0.1037 0.08473 -0.09375 0.08125 -0.08472 C 0.07396 -0.06551 0.06528 -0.04607 0.05521 -0.02917 C 0.05382 -0.02384 0.04254 -0.00671 0.03855 -0.00139 C 0.03611 0.01134 0.03802 0.00648 0.03438 0.01389 C 0.0323 0.02824 0.03021 0.04259 0.02813 0.05694 C 0.02344 0.04768 0.01997 0.03866 0.01563 0.02917 C 0.01268 0.01319 0.01719 0.03241 0.01146 0.02083 C 0.01059 0.01921 0.01077 0.01713 0.01042 0.01528 C 0.00903 0.0088 0.00521 4.07407E-6 0.00521 -0.00695 " pathEditMode="relative" ptsTypes="fffffffffffffffffffffffffffffffffffffffffffffffffffffffffffffffA">
                                      <p:cBhvr>
                                        <p:cTn id="6" dur="2000" fill="hold"/>
                                        <p:tgtEl>
                                          <p:spTgt spid="102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0" algn="l">
              <a:defRPr/>
            </a:pPr>
            <a:r>
              <a:rPr lang="fr-FR" sz="3600" dirty="0" smtClean="0"/>
              <a:t>SATELLITES GÉOSTATIONNAIRES</a:t>
            </a:r>
            <a:endParaRPr lang="fr-FR" sz="3600" dirty="0"/>
          </a:p>
        </p:txBody>
      </p:sp>
      <p:sp>
        <p:nvSpPr>
          <p:cNvPr id="4" name="ZoneTexte 3"/>
          <p:cNvSpPr txBox="1"/>
          <p:nvPr/>
        </p:nvSpPr>
        <p:spPr>
          <a:xfrm>
            <a:off x="467544" y="1916832"/>
            <a:ext cx="2736304" cy="369332"/>
          </a:xfrm>
          <a:prstGeom prst="rect">
            <a:avLst/>
          </a:prstGeom>
          <a:noFill/>
        </p:spPr>
        <p:txBody>
          <a:bodyPr wrap="square" rtlCol="0">
            <a:spAutoFit/>
          </a:bodyPr>
          <a:lstStyle/>
          <a:p>
            <a:r>
              <a:rPr lang="fr-FR" dirty="0" smtClean="0"/>
              <a:t>Exemple</a:t>
            </a:r>
            <a:endParaRPr lang="fr-FR" dirty="0"/>
          </a:p>
        </p:txBody>
      </p:sp>
      <p:sp>
        <p:nvSpPr>
          <p:cNvPr id="6" name="ZoneTexte 5"/>
          <p:cNvSpPr txBox="1"/>
          <p:nvPr/>
        </p:nvSpPr>
        <p:spPr>
          <a:xfrm>
            <a:off x="5364088" y="1844824"/>
            <a:ext cx="2736304" cy="369332"/>
          </a:xfrm>
          <a:prstGeom prst="rect">
            <a:avLst/>
          </a:prstGeom>
          <a:noFill/>
        </p:spPr>
        <p:txBody>
          <a:bodyPr wrap="square" rtlCol="0">
            <a:spAutoFit/>
          </a:bodyPr>
          <a:lstStyle/>
          <a:p>
            <a:r>
              <a:rPr lang="fr-FR" dirty="0" smtClean="0"/>
              <a:t>Descriptif</a:t>
            </a:r>
            <a:endParaRPr lang="fr-FR" dirty="0"/>
          </a:p>
        </p:txBody>
      </p:sp>
      <p:sp>
        <p:nvSpPr>
          <p:cNvPr id="17410" name="AutoShape 2" descr="Résultat de recherche d'images pour &quot;satellite géostationnair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7412" name="AutoShape 4" descr="data:image/jpeg;base64,/9j/4AAQSkZJRgABAQAAAQABAAD/2wCEAAkGBxQSEhUUExQUFBQXFxgXFxQVFBQXFxQXFRUXFxgXFRUYHCggGB0lHBcUITEhJSksLi4uFx8zODMsNygtLiwBCgoKDg0OGhAQGiwkHyQsLCwsLCwsLCwsLCwsLCwsLCwsLCwsLCwsLCwsLCwsLCwsLCwvLCwsLCwsLCwsLCwsLP/AABEIAM0A9gMBIgACEQEDEQH/xAAcAAACAwEBAQEAAAAAAAAAAAABBAACAwUGBwj/xAA9EAABBAAFAQYDBgUCBgMAAAABAAIDEQQSITFBUQUGEyJhcRQygUJikaGx8AdSwdHhIzMkcpKTwvEVFlP/xAAaAQEBAQEBAQEAAAAAAAAAAAAAAQIDBAUG/8QALhEAAgIBAwEFBwUBAAAAAAAAAAECEQMSITEEE0FRccEFImGRobHwFDIzgdEj/9oADAMBAAIRAxEAPwD53iZSkziCr4x26Rc5aOaGPiT1ROJPUpTMgXKloa+KPVU+KPVLErSEZacdejT+qsY2y0anElD4ooyRB+rNDuW/2SRFb7o4tcihs4oo/EnqkrUJWRQ6MUeqnxZ6pG0cyChz4o9URiz1SNo2gocGLKnxZSdqWgod+LPVR2LPVJZkS5BQ38WeqPxh6pK1Aa16qih74sqfFnqkcyloKHxiyh8WUjamZBQ98WeqPxp6pG0LQUPjGHqp8WUgCiHISjofGHqp8YeqQtS0FD/xZ6qJC1EFHTxZSTinMWknLKIipKhQV4mXZO3K0lZoMTPtHb9VQvtaPdfoOFja9MI6UUmZMxyNfo/po4ce/VKlVatNWDSfDFvqOCFgU5h5y2+Ry07FWfhQ8XHuT8nPuPRcZ4muAI2pasW0UAuNEAiryRlpogtI3BBBHuCq0lAAKishStMoLULr3RLVMiulgBQVwFcMW44mwYorbKgAt9gDJC1vlUMSdgwZIFaujVKornLHJArSIKgUIWKAcyFqUUaSgQFRRRCUdbFpFydxaTDbND/0soygMjsrR56bBF7hsNv1KoV6scKNFSsiVdyougIAiELQCpQroQtEIDnf7h1a3+X1Pr6KkcYiGZwt5+Vh4+87+gShls2dSeUA2cSJD/qacZgNegsBYy4dzCDuLsOGxWFprDYtzNN2ndp1af7H1U0oB7V7RlxMhlmeXyOABcQASGihsKSdLovwrXtzRnzfajPH/KeVz6rdNK8BYGhC0UaR0gAFAhQlDxFyeRAt+ijVTOVZr/wVWUGisAs8y1jeNbF6GtSKJ2Pr7LvGVkLNbqm2Ya+ErEV1Oz8WGEE0aN680boraZ2ikJYjD1xSVcxes75dux4uQSRwshAaG5WbEjnYfsLyshUe+5mUaM8qgYrAqBZ0owVLFDGrWoSo4KiGeVRXpFcXhA9im2a5VHsDQW3ryT+gKcixfhSZw0O0Ip3qKsdD6pCUh23PB4/uueHT38mUYFQKH1RK9Joo5Zmlo9ZkICoTsTRGMzhbiPK3p94/2QiYGDM4Wfst/qf7JZ7y42dSpZSSPJNnU8qqAKsFQHZHNaDqtFjTwtIGrXbVod75XTlia5o8Wmvv5ua++Fi2MRAOJBk4bvl0+Y+volSSdTZJOpK3VmDPE4dzNd28OGxStrr4SQjy7tdu06g/Trqq4rsuxcVk8x/aHNjqF5cuGS3RTklAo0hS89MpKRRAVgF0jjbKBbN0WYRLl6I1EhqHBWEiWzqpkUedItsbdIqEpfN6qweosyYNkaVGuVwV3RCFQI2gUAQFEQghBzFnUpFyexaUyrwQjYQGv66/qFq1o9+g5HO3PKyAVyV6lsjRkWrVgyDMdTw3+pUbiKIJGauqzkBcbu7/ABSxRnK8ucXO1KqCo4IlECtq1qtLSJlmgtAMep906C2IDKbkO54b/lZ5wwU3Vx3d09AsGBVbmQ3z+ytY9RusleMarqgNQSEEemyfiu82pN7pbBsFixY9Nyurh4QDevo3p6nr7KTZqJbGditnbmJySEaUNHa7n+68xjez3ROyvbX6H2X0Hs9ri6zVGidd/Rep/wDgsPiImxubnJ38pBZ7O5K8KzLVR7JdK9Frn6HwwqUvcd7v4c4jCgyxgzYfXztBtg6Pbx77LwzgtSy+B4wOcqEokILi5WAFG1CooAIqBHNpX71QFg5XD1nx9a/YUW1kaBqHKwKwV2ld4ZbIbhBBpUXWwO4kpQlNYpKFcIKkRABUJQUJWylXFZmRXfssiuM59xS4k66/qrH0/wArC0QDusxm0DRjCdkw6UNGVv1d/ZLsmNEcc9fxRaL21/Vd4ysBC0cVm1aNdRXaJC7Vqxl7a+ykUZJoa/RbtdlFDfYuH/iuidGR3DAR1s5x/I/1Kewer+dbJpcnBxtLgHHKBydfyXd7ObRNa8D19VxyOkenBG5HfwER8uUA9b4C9x3fwbHU7M4PB0ZrRGut8Ly/ZJYGnMLJqjfy/Qbr1UWPhwsRnndlaNQBVyVw1vVfNXifTzPTHwPdve1sZLyA0DzF1AV62vzH/EvHYKbFE4GPw2gkPd8rZHXuxn2Rv72u13r78ntAPE1x4YH/AE4mmnEjZzj9o7+i8biWumihDWl788jBQ8zm+UtDiNyLO+1rSs+K2jkELbstsPjM8cvEOb/UMVZw3nLel+69jhv4dytYHzFosXkab0IB8zhpzsPxXZxnY0E0DTNULIqbbWebd2bKRpQ3N70rm/5Q1y4sYGs09EGfMJ2tzOyXks5S6ry3pmrmt1rgez5ZjUUb5SBdRsc+h1OUFe47sd12w4/DySls2Fa9r3vFUA7MGF4P2c4bdXQ3pfpHDxMaKY1rRv5QANedFmM4yVrc1OEovS1R+Op+yJ2C3wTtG1uikAv3ISYC/arm2vL9udwMBiiTJh485vztGR2vNtrVatGHaPyllQIX1bvp/CV+HBkwjnStGvhO1koCyWEfPt8tXryvl7o6ROyRkmYogqxaolmi4eos6UXTtGDqYrlJlOYlKOXdERVAqwUlaQaIojcKlMZCTqd1mVq5Upc3FFK0iVZpHoULT3UCpKs0quZAlZlkQNRN119eVrC3MdP36pMIg0pHLJEo6ckoAoaDk8n/AArB3lA13+iQjxPXVOxEO1HHHK9cMsX5kSGoG6jUr0vZRaQAQByXE8VtS4fZkLSfM416UdfZM9qdpfDkxBtS8lwIy/8AKD+uy4dRLuPZhlGHvM9Tj+2mYVhsB76sMBrfYki6C8N2r2/JPbpHlzjoBw1o4AXMnxRcKBJJ1J3Kyhw73HytcfZp1XlSOWXNLJzwep7tdypsW0SPPhQkEtdWZz6IBDG8b7nTTlfSOwuwoMOXxMFBoY/MTZNmQHzHk5NtNkj3Vxz48DDCGHxcmXKTTW27TxD9m69fZdrs3FMBeZHDxnhgdGdGtAL6DNfMLduL3XaL0s+TmlKd3+bjYkFZXbUST/0bUNvVcTtqBojex2XILc5h8peZLZQ5zN+YbiyByvQTQZgS40K6bf7dCvTleY71N8IxuYXZy7K9wOoaCSRlujrrZ6Lj17vEvNHf2X/N/TPLx4QeVocZQ1jTIBYAaXjMCDsKGq9v3a7/AD42eH5XhgaAx5NubmDHGN4GgbocpB0J6L5v3acHyPjMumVzgHfac034eavLfFaaFeuhZFG8SPiuSK48jCB5zdZ63olvm5BXy8knjlW59+EY5o2fQn/xOwMcskM0hifG7KfK5zXerHNGo1C6ze+mAIafjMPTtrkaPxv5fYr8zd7sO+PGTseMrmOaHDy6EsaeNOeFxs5X0o20fLbR+o+2e+vZ4g8T4qIj7OR2Z2YfdGo+q/N/eDGtnxM0rW5WyPLg3pf7v6rlmRVLlqjGlXZoVmSpaqVQXaoqqIDqYlJlOYkJQlepUCiLzevKAKDnrLmkUBWTii8qpXFybACVCi09VBusgCFIk/hwgUAFFCPpz7qIUgRaTwqo2gGjjn5ct7/j+KsO0ZKouzAChmAJA6AnZJoq3YN/inXeY2qmd38x/ErKkxhcE99lrSQNzwNOSoQ+kdzsZ/w0Ldt/r5tSV7XAyxmMZ6dRzAnQtoHXY0RrqF867AjMcLBudddavNwvS9nYrKDe5Aq70FEcdV71DVA+dlj7zaPc4eCwMthpFg6uNaVxodOeq4vaHZolxMYDWuHguuM2LDczvKQKLt6voupgMTkIbdA7aE00i9K/fta5PeLvUyCfDxeVjyDJnLqb5mvjbHYBy0a9CvmdbjfZ6fI7+z5ac18bP7Hje6WPw0X+01xl+V3imhnDiQ+PLrsdQbojlO93nRy4vFgEMcYC5zrvM8SNzH2P43S4EDooYiyRkkczvtEDzebzanSq/Vb9w8UBLiXuIcXMLGtryFz3tAroKB/JfMyY7U5r83P0MZadGKt759KZ5fvZMXYuVznF7iRb3buprRZ+lfguMXL0fffB/wDGzmFj/BzDISDqA1o3Pra4ruzpgM3hvre8pr8V9TH+1eR8qbWpipKC1+GeQTldQ3NHRYrZktWyAUCgQFgoooqQ6uKSBTuK3STiq5NkRUhBRElZKVIVXNrRWKoTaAClIoIUCgQUtAFxJqydBQvgdB6KpCNokoCoUARpRCkpRBFAdjun2E7HYuHDNNeI6i7+VoBc534A/Wl+jpP4f4VmG8CGMMA5vzOdy55+0V+e+4XbwwOOhxBFta6njnI8ZXV6i7+i/U/ZnbMGIYJIZo5Gkbte01766H0KN0YlDXyfBMbCcNLJC77Dq36i1q40wOuvLWtWt/4qOjZjJXskYT5SQHNu8u3vovM9kdg4/tM1Axzom7yO8kQPPnO502F0vUs8VGonn7K92dPtrv3lJGH1OUDO7XLQo5evuvIHEyTODnl0jy4AFxJqyK/Ne5xXcSPBwSSTTQTPaB5Ii572udpWUA6A302XM709jQ4eLDzwEnxoxMWGv9N33SB8tg6ei8GTOpSp+R7sOBRVpfR+p6vvF3RyQwNxJZI9rg2mPIkJlcAWucfUgg7aLzPdzsqTCvc6QBscrXMjdJQz5JBsOu+u2hVZu8rcRBWJfI6WvL5mi3ZvKB0aLs37BIMwjiY5cU58zBnY2ONwLmFnm1BBys5v3XhhCWiUJ9/d/h7pTjrjkju1y+45HemxiZBf8uxNfI06LlCZ2wc6ulldntyU4zEySxtprhGNiGtyxMZ/42qYeSOG6GaTYO4be5C+lixtxS+CPnylbbJ2Tgt5Hyuia3Yt+Yu9kpi5MxzZWg6+ZrcufX5suwPsqPkvdVXthhSMUbOa2T7ruv2Xa89D6pOWItNEUf3t1TTI+ToP1+i1dICA0jyfmOtHhSeC90Dm0im5MEb8lvb6bj3Ci8zhJCxnFpJyexaScskRXSiNNfxFKpRpQhClHKlqxCqgAERygohQIj1QQBQBIQRpBwQEtRBEIUhUJUKiANrVmIc35XEXvRIv3pLolUFzISV08P3ixLI2xCeURNsCIPcGizZ0B5Oq5CIUaTF7ndj7bf4bowaDjrvoaq/1XrpMk3ZkRtjpchja3xK8JrdnEdCc2h/mXzUlejw8Lz2fLK0tEbHsjdZp2Z+oDBzsb+i82XCnTjtvfoejHn5172qOXJlbzbv8pmPGueKBMdXRaSG+YAOzc6gdVxyVtHiCBXG9evVemKV7nBts6E0z2saweVnmojTPRom+aS1aKxxjnsawuJa2y1p4veunKJYB82/Qf1PC9+NxrYwjNjSdv39VYEDjXrwqueT6DoNlALI0Wyl3WTqmIIy7Yf4WTY6Oq0BO35fvddYoy2NxivX20CiMLSRoFF12MC+L3SLk7ikiV8M0itqFAlElDRR6oSrOVQVQQoAo0pShSqiBUpAFBEFAlABFAqIUlokoKIQilaIoEIUCKihKAJTuHxDBBK0tt7iynWdADrpt1/FIgIlCARtRBChtaMmOnIWdKKptcEGmOB9Fu09NFzwtop69V6cfUU/eIzoRs4TMMFb/AIJaKYO2NH8/ourgcOXaVsNyape5ZIONozTbH8BhCW2KAPA3v1UU/wDskWHGVo8U80NB+Ki8U+qd7I9Sx4q3Z5zFFIuT2LKRcvGjzIpuoVCUSVTRmVUqzlRUBBUDkFCFATMKqtb3vitqQURpAAIK1KOQAOqCuxwB6+6j90BS0bUyqUhQEqIkKIANPCgUCFIQNqWpSKFAEEaUVAbUUAUARJvgBQWghK0ZB1XWOGTIYgrf4iQty2a9/wBVqyFaiBd49L4k1CrYj1UXQgwznXkY51b5QTXvQRXX9PHwMvIkVxTUiQutiYkp4IXzEVCOVSk4YAj4AVKIELMhdExaH97LN0IVAkpScEAVTEoUUARTXghTwQgFSECE6YAoIAgE6VsqZMQVxEqBItULU6YlHQDVAJUqlqdMARGHCgEsqFJ4wClUwhAKAIUnGYe+VuzCtXaGJyFnNDSeFo2A86LpswwWwwwXoh08e8jlRymYdMPhJN0B6NFAewXUhwoJrZenh7rRjDDEOc533BTea+bX9F2yPFhjcuDMW5S0x5PEeDVaLrYHuxiZWZ2QuybeI7Kxlj77iAvRYKq/0Y4ofv5M8v8A3Hk/kEv20wBuaV0k5v7choezdh9F4p+04Xpxx3+P56ntXs/No1zaivn9jLDd3sMwDxsY1zv/AM8MwykdQXmmD81tNLhIQfDw7Tez8U8vP/bYGt/VeZd2jJflOQa0ANkrimm9SSdDZ9QuMs3UT5lS+Bhfp4LaLk/i9vkjo4rvPiLpkvhNH2YGiJum2jKv6qLj+Egs6fE4Nrw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7414" name="AutoShape 6" descr="data:image/jpeg;base64,/9j/4AAQSkZJRgABAQAAAQABAAD/2wCEAAkGBxQSEhUUExQUFBQXFxgXFxQVFBQXFxQXFRUXFxgXFRUYHCggGB0lHBcUITEhJSksLi4uFx8zODMsNygtLiwBCgoKDg0OGhAQGiwkHyQsLCwsLCwsLCwsLCwsLCwsLCwsLCwsLCwsLCwsLCwsLCwsLCwvLCwsLCwsLCwsLCwsLP/AABEIAM0A9gMBIgACEQEDEQH/xAAcAAACAwEBAQEAAAAAAAAAAAABBAACAwUGBwj/xAA9EAABBAAFAQYDBgUCBgMAAAABAAIDEQQSITFBUQUGEyJhcRQygUJikaGx8AdSwdHhIzMkcpKTwvEVFlP/xAAaAQEBAQEBAQEAAAAAAAAAAAAAAQIDBAUG/8QALhEAAgIBAwEFBwUBAAAAAAAAAAECEQMSITEEE0FRccEFImGRobHwFDIzgdEj/9oADAMBAAIRAxEAPwD53iZSkziCr4x26Rc5aOaGPiT1ROJPUpTMgXKloa+KPVU+KPVLErSEZacdejT+qsY2y0anElD4ooyRB+rNDuW/2SRFb7o4tcihs4oo/EnqkrUJWRQ6MUeqnxZ6pG0cyChz4o9URiz1SNo2gocGLKnxZSdqWgod+LPVR2LPVJZkS5BQ38WeqPxh6pK1Aa16qih74sqfFnqkcyloKHxiyh8WUjamZBQ98WeqPxp6pG0LQUPjGHqp8WUgCiHISjofGHqp8YeqQtS0FD/xZ6qJC1EFHTxZSTinMWknLKIipKhQV4mXZO3K0lZoMTPtHb9VQvtaPdfoOFja9MI6UUmZMxyNfo/po4ce/VKlVatNWDSfDFvqOCFgU5h5y2+Ry07FWfhQ8XHuT8nPuPRcZ4muAI2pasW0UAuNEAiryRlpogtI3BBBHuCq0lAAKishStMoLULr3RLVMiulgBQVwFcMW44mwYorbKgAt9gDJC1vlUMSdgwZIFaujVKornLHJArSIKgUIWKAcyFqUUaSgQFRRRCUdbFpFydxaTDbND/0soygMjsrR56bBF7hsNv1KoV6scKNFSsiVdyougIAiELQCpQroQtEIDnf7h1a3+X1Pr6KkcYiGZwt5+Vh4+87+gShls2dSeUA2cSJD/qacZgNegsBYy4dzCDuLsOGxWFprDYtzNN2ndp1af7H1U0oB7V7RlxMhlmeXyOABcQASGihsKSdLovwrXtzRnzfajPH/KeVz6rdNK8BYGhC0UaR0gAFAhQlDxFyeRAt+ijVTOVZr/wVWUGisAs8y1jeNbF6GtSKJ2Pr7LvGVkLNbqm2Ya+ErEV1Oz8WGEE0aN680boraZ2ikJYjD1xSVcxes75dux4uQSRwshAaG5WbEjnYfsLyshUe+5mUaM8qgYrAqBZ0owVLFDGrWoSo4KiGeVRXpFcXhA9im2a5VHsDQW3ryT+gKcixfhSZw0O0Ip3qKsdD6pCUh23PB4/uueHT38mUYFQKH1RK9Joo5Zmlo9ZkICoTsTRGMzhbiPK3p94/2QiYGDM4Wfst/qf7JZ7y42dSpZSSPJNnU8qqAKsFQHZHNaDqtFjTwtIGrXbVod75XTlia5o8Wmvv5ua++Fi2MRAOJBk4bvl0+Y+volSSdTZJOpK3VmDPE4dzNd28OGxStrr4SQjy7tdu06g/Trqq4rsuxcVk8x/aHNjqF5cuGS3RTklAo0hS89MpKRRAVgF0jjbKBbN0WYRLl6I1EhqHBWEiWzqpkUedItsbdIqEpfN6qweosyYNkaVGuVwV3RCFQI2gUAQFEQghBzFnUpFyexaUyrwQjYQGv66/qFq1o9+g5HO3PKyAVyV6lsjRkWrVgyDMdTw3+pUbiKIJGauqzkBcbu7/ABSxRnK8ucXO1KqCo4IlECtq1qtLSJlmgtAMep906C2IDKbkO54b/lZ5wwU3Vx3d09AsGBVbmQ3z+ytY9RusleMarqgNQSEEemyfiu82pN7pbBsFixY9Nyurh4QDevo3p6nr7KTZqJbGditnbmJySEaUNHa7n+68xjez3ROyvbX6H2X0Hs9ri6zVGidd/Rep/wDgsPiImxubnJ38pBZ7O5K8KzLVR7JdK9Frn6HwwqUvcd7v4c4jCgyxgzYfXztBtg6Pbx77LwzgtSy+B4wOcqEokILi5WAFG1CooAIqBHNpX71QFg5XD1nx9a/YUW1kaBqHKwKwV2ld4ZbIbhBBpUXWwO4kpQlNYpKFcIKkRABUJQUJWylXFZmRXfssiuM59xS4k66/qrH0/wArC0QDusxm0DRjCdkw6UNGVv1d/ZLsmNEcc9fxRaL21/Vd4ysBC0cVm1aNdRXaJC7Vqxl7a+ykUZJoa/RbtdlFDfYuH/iuidGR3DAR1s5x/I/1Kewer+dbJpcnBxtLgHHKBydfyXd7ObRNa8D19VxyOkenBG5HfwER8uUA9b4C9x3fwbHU7M4PB0ZrRGut8Ly/ZJYGnMLJqjfy/Qbr1UWPhwsRnndlaNQBVyVw1vVfNXifTzPTHwPdve1sZLyA0DzF1AV62vzH/EvHYKbFE4GPw2gkPd8rZHXuxn2Rv72u13r78ntAPE1x4YH/AE4mmnEjZzj9o7+i8biWumihDWl788jBQ8zm+UtDiNyLO+1rSs+K2jkELbstsPjM8cvEOb/UMVZw3nLel+69jhv4dytYHzFosXkab0IB8zhpzsPxXZxnY0E0DTNULIqbbWebd2bKRpQ3N70rm/5Q1y4sYGs09EGfMJ2tzOyXks5S6ry3pmrmt1rgez5ZjUUb5SBdRsc+h1OUFe47sd12w4/DySls2Fa9r3vFUA7MGF4P2c4bdXQ3pfpHDxMaKY1rRv5QANedFmM4yVrc1OEovS1R+Op+yJ2C3wTtG1uikAv3ISYC/arm2vL9udwMBiiTJh485vztGR2vNtrVatGHaPyllQIX1bvp/CV+HBkwjnStGvhO1koCyWEfPt8tXryvl7o6ROyRkmYogqxaolmi4eos6UXTtGDqYrlJlOYlKOXdERVAqwUlaQaIojcKlMZCTqd1mVq5Upc3FFK0iVZpHoULT3UCpKs0quZAlZlkQNRN119eVrC3MdP36pMIg0pHLJEo6ckoAoaDk8n/AArB3lA13+iQjxPXVOxEO1HHHK9cMsX5kSGoG6jUr0vZRaQAQByXE8VtS4fZkLSfM416UdfZM9qdpfDkxBtS8lwIy/8AKD+uy4dRLuPZhlGHvM9Tj+2mYVhsB76sMBrfYki6C8N2r2/JPbpHlzjoBw1o4AXMnxRcKBJJ1J3Kyhw73HytcfZp1XlSOWXNLJzwep7tdypsW0SPPhQkEtdWZz6IBDG8b7nTTlfSOwuwoMOXxMFBoY/MTZNmQHzHk5NtNkj3Vxz48DDCGHxcmXKTTW27TxD9m69fZdrs3FMBeZHDxnhgdGdGtAL6DNfMLduL3XaL0s+TmlKd3+bjYkFZXbUST/0bUNvVcTtqBojex2XILc5h8peZLZQ5zN+YbiyByvQTQZgS40K6bf7dCvTleY71N8IxuYXZy7K9wOoaCSRlujrrZ6Lj17vEvNHf2X/N/TPLx4QeVocZQ1jTIBYAaXjMCDsKGq9v3a7/AD42eH5XhgaAx5NubmDHGN4GgbocpB0J6L5v3acHyPjMumVzgHfac034eavLfFaaFeuhZFG8SPiuSK48jCB5zdZ63olvm5BXy8knjlW59+EY5o2fQn/xOwMcskM0hifG7KfK5zXerHNGo1C6ze+mAIafjMPTtrkaPxv5fYr8zd7sO+PGTseMrmOaHDy6EsaeNOeFxs5X0o20fLbR+o+2e+vZ4g8T4qIj7OR2Z2YfdGo+q/N/eDGtnxM0rW5WyPLg3pf7v6rlmRVLlqjGlXZoVmSpaqVQXaoqqIDqYlJlOYkJQlepUCiLzevKAKDnrLmkUBWTii8qpXFybACVCi09VBusgCFIk/hwgUAFFCPpz7qIUgRaTwqo2gGjjn5ct7/j+KsO0ZKouzAChmAJA6AnZJoq3YN/inXeY2qmd38x/ErKkxhcE99lrSQNzwNOSoQ+kdzsZ/w0Ldt/r5tSV7XAyxmMZ6dRzAnQtoHXY0RrqF867AjMcLBudddavNwvS9nYrKDe5Aq70FEcdV71DVA+dlj7zaPc4eCwMthpFg6uNaVxodOeq4vaHZolxMYDWuHguuM2LDczvKQKLt6voupgMTkIbdA7aE00i9K/fta5PeLvUyCfDxeVjyDJnLqb5mvjbHYBy0a9CvmdbjfZ6fI7+z5ac18bP7Hje6WPw0X+01xl+V3imhnDiQ+PLrsdQbojlO93nRy4vFgEMcYC5zrvM8SNzH2P43S4EDooYiyRkkczvtEDzebzanSq/Vb9w8UBLiXuIcXMLGtryFz3tAroKB/JfMyY7U5r83P0MZadGKt759KZ5fvZMXYuVznF7iRb3buprRZ+lfguMXL0fffB/wDGzmFj/BzDISDqA1o3Pra4ruzpgM3hvre8pr8V9TH+1eR8qbWpipKC1+GeQTldQ3NHRYrZktWyAUCgQFgoooqQ6uKSBTuK3STiq5NkRUhBRElZKVIVXNrRWKoTaAClIoIUCgQUtAFxJqydBQvgdB6KpCNokoCoUARpRCkpRBFAdjun2E7HYuHDNNeI6i7+VoBc534A/Wl+jpP4f4VmG8CGMMA5vzOdy55+0V+e+4XbwwOOhxBFta6njnI8ZXV6i7+i/U/ZnbMGIYJIZo5Gkbte01766H0KN0YlDXyfBMbCcNLJC77Dq36i1q40wOuvLWtWt/4qOjZjJXskYT5SQHNu8u3vovM9kdg4/tM1Axzom7yO8kQPPnO502F0vUs8VGonn7K92dPtrv3lJGH1OUDO7XLQo5evuvIHEyTODnl0jy4AFxJqyK/Ne5xXcSPBwSSTTQTPaB5Ii572udpWUA6A302XM709jQ4eLDzwEnxoxMWGv9N33SB8tg6ei8GTOpSp+R7sOBRVpfR+p6vvF3RyQwNxJZI9rg2mPIkJlcAWucfUgg7aLzPdzsqTCvc6QBscrXMjdJQz5JBsOu+u2hVZu8rcRBWJfI6WvL5mi3ZvKB0aLs37BIMwjiY5cU58zBnY2ONwLmFnm1BBys5v3XhhCWiUJ9/d/h7pTjrjkju1y+45HemxiZBf8uxNfI06LlCZ2wc6ulldntyU4zEySxtprhGNiGtyxMZ/42qYeSOG6GaTYO4be5C+lixtxS+CPnylbbJ2Tgt5Hyuia3Yt+Yu9kpi5MxzZWg6+ZrcufX5suwPsqPkvdVXthhSMUbOa2T7ruv2Xa89D6pOWItNEUf3t1TTI+ToP1+i1dICA0jyfmOtHhSeC90Dm0im5MEb8lvb6bj3Ci8zhJCxnFpJyexaScskRXSiNNfxFKpRpQhClHKlqxCqgAERygohQIj1QQBQBIQRpBwQEtRBEIUhUJUKiANrVmIc35XEXvRIv3pLolUFzISV08P3ixLI2xCeURNsCIPcGizZ0B5Oq5CIUaTF7ndj7bf4bowaDjrvoaq/1XrpMk3ZkRtjpchja3xK8JrdnEdCc2h/mXzUlejw8Lz2fLK0tEbHsjdZp2Z+oDBzsb+i82XCnTjtvfoejHn5172qOXJlbzbv8pmPGueKBMdXRaSG+YAOzc6gdVxyVtHiCBXG9evVemKV7nBts6E0z2saweVnmojTPRom+aS1aKxxjnsawuJa2y1p4veunKJYB82/Qf1PC9+NxrYwjNjSdv39VYEDjXrwqueT6DoNlALI0Wyl3WTqmIIy7Yf4WTY6Oq0BO35fvddYoy2NxivX20CiMLSRoFF12MC+L3SLk7ikiV8M0itqFAlElDRR6oSrOVQVQQoAo0pShSqiBUpAFBEFAlABFAqIUlokoKIQilaIoEIUCKihKAJTuHxDBBK0tt7iynWdADrpt1/FIgIlCARtRBChtaMmOnIWdKKptcEGmOB9Fu09NFzwtop69V6cfUU/eIzoRs4TMMFb/AIJaKYO2NH8/ourgcOXaVsNyape5ZIONozTbH8BhCW2KAPA3v1UU/wDskWHGVo8U80NB+Ki8U+qd7I9Sx4q3Z5zFFIuT2LKRcvGjzIpuoVCUSVTRmVUqzlRUBBUDkFCFATMKqtb3vitqQURpAAIK1KOQAOqCuxwB6+6j90BS0bUyqUhQEqIkKIANPCgUCFIQNqWpSKFAEEaUVAbUUAUARJvgBQWghK0ZB1XWOGTIYgrf4iQty2a9/wBVqyFaiBd49L4k1CrYj1UXQgwznXkY51b5QTXvQRXX9PHwMvIkVxTUiQutiYkp4IXzEVCOVSk4YAj4AVKIELMhdExaH97LN0IVAkpScEAVTEoUUARTXghTwQgFSECE6YAoIAgE6VsqZMQVxEqBItULU6YlHQDVAJUqlqdMARGHCgEsqFJ4wClUwhAKAIUnGYe+VuzCtXaGJyFnNDSeFo2A86LpswwWwwwXoh08e8jlRymYdMPhJN0B6NFAewXUhwoJrZenh7rRjDDEOc533BTea+bX9F2yPFhjcuDMW5S0x5PEeDVaLrYHuxiZWZ2QuybeI7Kxlj77iAvRYKq/0Y4ofv5M8v8A3Hk/kEv20wBuaV0k5v7choezdh9F4p+04Xpxx3+P56ntXs/No1zaivn9jLDd3sMwDxsY1zv/AM8MwykdQXmmD81tNLhIQfDw7Tez8U8vP/bYGt/VeZd2jJflOQa0ANkrimm9SSdDZ9QuMs3UT5lS+Bhfp4LaLk/i9vkjo4rvPiLpkvhNH2YGiJum2jKv6qLj+Egs6fE4Nrw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7418" name="Picture 10" descr="© Météo-France / CMS"/>
          <p:cNvPicPr>
            <a:picLocks noChangeAspect="1" noChangeArrowheads="1"/>
          </p:cNvPicPr>
          <p:nvPr/>
        </p:nvPicPr>
        <p:blipFill>
          <a:blip r:embed="rId2" cstate="print"/>
          <a:srcRect/>
          <a:stretch>
            <a:fillRect/>
          </a:stretch>
        </p:blipFill>
        <p:spPr bwMode="auto">
          <a:xfrm>
            <a:off x="0" y="5286374"/>
            <a:ext cx="2676525" cy="1571626"/>
          </a:xfrm>
          <a:prstGeom prst="rect">
            <a:avLst/>
          </a:prstGeom>
          <a:noFill/>
        </p:spPr>
      </p:pic>
      <p:sp>
        <p:nvSpPr>
          <p:cNvPr id="10" name="Rectangle 9"/>
          <p:cNvSpPr/>
          <p:nvPr/>
        </p:nvSpPr>
        <p:spPr>
          <a:xfrm>
            <a:off x="3923928" y="2564904"/>
            <a:ext cx="4572000" cy="2308324"/>
          </a:xfrm>
          <a:prstGeom prst="rect">
            <a:avLst/>
          </a:prstGeom>
        </p:spPr>
        <p:txBody>
          <a:bodyPr>
            <a:spAutoFit/>
          </a:bodyPr>
          <a:lstStyle/>
          <a:p>
            <a:r>
              <a:rPr lang="fr-FR" dirty="0" smtClean="0"/>
              <a:t>Les satellites géostationnaires tournent autour de la Terre sur une orbite située dans le plan de l'équateur à près de 36 000 km d'altitude. Ils tournent à la même vitesse angulaire que la Terre autour de l'axe des pôles. Ainsi, ils surplombent toujours la même partie de notre globe terrestre.</a:t>
            </a:r>
            <a:endParaRPr lang="fr-FR" dirty="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nodeType="clickEffect">
                                  <p:stCondLst>
                                    <p:cond delay="0"/>
                                  </p:stCondLst>
                                  <p:childTnLst>
                                    <p:animMotion origin="layout" path="M -0.14635 -0.0625 L 0.10365 -0.39584 " pathEditMode="relative" rAng="0" ptsTypes="AA">
                                      <p:cBhvr>
                                        <p:cTn id="6" dur="2000" fill="hold"/>
                                        <p:tgtEl>
                                          <p:spTgt spid="17418"/>
                                        </p:tgtEl>
                                        <p:attrNameLst>
                                          <p:attrName>ppt_x</p:attrName>
                                          <p:attrName>ppt_y</p:attrName>
                                        </p:attrNameLst>
                                      </p:cBhvr>
                                      <p:rCtr x="125" y="-16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0" algn="l">
              <a:defRPr/>
            </a:pPr>
            <a:r>
              <a:rPr lang="fr-FR" sz="3600" dirty="0" smtClean="0"/>
              <a:t>SATELLITES DEFILANTS</a:t>
            </a:r>
            <a:endParaRPr lang="fr-FR" sz="3600" dirty="0"/>
          </a:p>
        </p:txBody>
      </p:sp>
      <p:sp>
        <p:nvSpPr>
          <p:cNvPr id="4" name="ZoneTexte 3"/>
          <p:cNvSpPr txBox="1"/>
          <p:nvPr/>
        </p:nvSpPr>
        <p:spPr>
          <a:xfrm>
            <a:off x="467544" y="1916832"/>
            <a:ext cx="2736304" cy="369332"/>
          </a:xfrm>
          <a:prstGeom prst="rect">
            <a:avLst/>
          </a:prstGeom>
          <a:noFill/>
        </p:spPr>
        <p:txBody>
          <a:bodyPr wrap="square" rtlCol="0">
            <a:spAutoFit/>
          </a:bodyPr>
          <a:lstStyle/>
          <a:p>
            <a:r>
              <a:rPr lang="fr-FR" dirty="0" smtClean="0"/>
              <a:t>Exemple</a:t>
            </a:r>
            <a:endParaRPr lang="fr-FR" dirty="0"/>
          </a:p>
        </p:txBody>
      </p:sp>
      <p:sp>
        <p:nvSpPr>
          <p:cNvPr id="6" name="ZoneTexte 5"/>
          <p:cNvSpPr txBox="1"/>
          <p:nvPr/>
        </p:nvSpPr>
        <p:spPr>
          <a:xfrm>
            <a:off x="5364088" y="1844824"/>
            <a:ext cx="2736304" cy="369332"/>
          </a:xfrm>
          <a:prstGeom prst="rect">
            <a:avLst/>
          </a:prstGeom>
          <a:noFill/>
        </p:spPr>
        <p:txBody>
          <a:bodyPr wrap="square" rtlCol="0">
            <a:spAutoFit/>
          </a:bodyPr>
          <a:lstStyle/>
          <a:p>
            <a:r>
              <a:rPr lang="fr-FR" dirty="0" smtClean="0"/>
              <a:t>Descriptif</a:t>
            </a:r>
            <a:endParaRPr lang="fr-FR" dirty="0"/>
          </a:p>
        </p:txBody>
      </p:sp>
      <p:pic>
        <p:nvPicPr>
          <p:cNvPr id="16386" name="Picture 2" descr="© Météo-France"/>
          <p:cNvPicPr>
            <a:picLocks noChangeAspect="1" noChangeArrowheads="1"/>
          </p:cNvPicPr>
          <p:nvPr/>
        </p:nvPicPr>
        <p:blipFill>
          <a:blip r:embed="rId2" cstate="print"/>
          <a:srcRect/>
          <a:stretch>
            <a:fillRect/>
          </a:stretch>
        </p:blipFill>
        <p:spPr bwMode="auto">
          <a:xfrm>
            <a:off x="323528" y="2708920"/>
            <a:ext cx="2524125" cy="3019425"/>
          </a:xfrm>
          <a:prstGeom prst="rect">
            <a:avLst/>
          </a:prstGeom>
          <a:noFill/>
        </p:spPr>
      </p:pic>
      <p:sp>
        <p:nvSpPr>
          <p:cNvPr id="7" name="Rectangle 6"/>
          <p:cNvSpPr/>
          <p:nvPr/>
        </p:nvSpPr>
        <p:spPr>
          <a:xfrm>
            <a:off x="3635896" y="2276872"/>
            <a:ext cx="4572000" cy="3970318"/>
          </a:xfrm>
          <a:prstGeom prst="rect">
            <a:avLst/>
          </a:prstGeom>
        </p:spPr>
        <p:txBody>
          <a:bodyPr>
            <a:spAutoFit/>
          </a:bodyPr>
          <a:lstStyle/>
          <a:p>
            <a:r>
              <a:rPr lang="fr-FR" dirty="0" smtClean="0"/>
              <a:t/>
            </a:r>
            <a:br>
              <a:rPr lang="fr-FR" dirty="0" smtClean="0"/>
            </a:br>
            <a:r>
              <a:rPr lang="fr-FR" dirty="0" smtClean="0"/>
              <a:t>Les satellites défilants utilisés en météorologie tournent autour de la Terre sur une orbite quasi circulaire passant près des pôles, à une altitude un peu inférieure à 1 000 km. Ils font le tour de la Terre en près de deux heures. Pour la majeure partie d'entre eux, l'orbite est "héliosynchrone", ce qui signifie que le plan de l'orbite suit le déplacement apparent du Soleil autour de la Terre. Ainsi, les points de la Terre situés sur un même parallèle sont tous survolés à la même heure solaire.</a:t>
            </a:r>
            <a:endParaRPr lang="fr-FR" dirty="0"/>
          </a:p>
        </p:txBody>
      </p:sp>
    </p:spTree>
  </p:cSld>
  <p:clrMapOvr>
    <a:masterClrMapping/>
  </p:clrMapOvr>
  <p:transition>
    <p:comb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0" algn="l">
              <a:defRPr/>
            </a:pPr>
            <a:r>
              <a:rPr lang="fr-FR" sz="3600" dirty="0" smtClean="0"/>
              <a:t>SOLUTION POUR LE FUTUR </a:t>
            </a:r>
            <a:endParaRPr lang="fr-FR" sz="3600" dirty="0"/>
          </a:p>
        </p:txBody>
      </p:sp>
      <p:pic>
        <p:nvPicPr>
          <p:cNvPr id="15364" name="Picture 4" descr="startram4"/>
          <p:cNvPicPr>
            <a:picLocks noChangeAspect="1" noChangeArrowheads="1"/>
          </p:cNvPicPr>
          <p:nvPr/>
        </p:nvPicPr>
        <p:blipFill>
          <a:blip r:embed="rId2" cstate="print"/>
          <a:srcRect/>
          <a:stretch>
            <a:fillRect/>
          </a:stretch>
        </p:blipFill>
        <p:spPr bwMode="auto">
          <a:xfrm>
            <a:off x="1187624" y="1772816"/>
            <a:ext cx="6096000" cy="4467226"/>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Nuances de gri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168</TotalTime>
  <Words>303</Words>
  <Application>Microsoft Office PowerPoint</Application>
  <PresentationFormat>Affichage à l'écran (4:3)</PresentationFormat>
  <Paragraphs>53</Paragraphs>
  <Slides>9</Slides>
  <Notes>2</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Verve</vt:lpstr>
      <vt:lpstr>FUSÉES ET SATELLITES</vt:lpstr>
      <vt:lpstr>CONQUÊTE SPATIALE</vt:lpstr>
      <vt:lpstr>STRUCTURE D’UNE FUSÉE </vt:lpstr>
      <vt:lpstr>LANCEMENT D’UN SATELLITE</vt:lpstr>
      <vt:lpstr>SATELLITE TV</vt:lpstr>
      <vt:lpstr>LES PRINCIPAUX SATELLITES MÉTÉOROLOGIQUES GÉOSTATIONNAIRES</vt:lpstr>
      <vt:lpstr>SATELLITES GÉOSTATIONNAIRES</vt:lpstr>
      <vt:lpstr>SATELLITES DEFILANTS</vt:lpstr>
      <vt:lpstr>SOLUTION POUR LE FUTUR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Xav</dc:creator>
  <cp:lastModifiedBy>langlaix</cp:lastModifiedBy>
  <cp:revision>25</cp:revision>
  <dcterms:created xsi:type="dcterms:W3CDTF">2015-10-08T19:11:59Z</dcterms:created>
  <dcterms:modified xsi:type="dcterms:W3CDTF">2016-01-22T08:53:08Z</dcterms:modified>
</cp:coreProperties>
</file>