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3815" y="1905711"/>
            <a:ext cx="4976368" cy="1856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44" y="190322"/>
            <a:ext cx="8071510" cy="1246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510650"/>
            <a:ext cx="8071510" cy="3831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080" indent="847090">
              <a:lnSpc>
                <a:spcPct val="100000"/>
              </a:lnSpc>
              <a:spcBef>
                <a:spcPts val="110"/>
              </a:spcBef>
            </a:pPr>
            <a:r>
              <a:rPr spc="-475" dirty="0"/>
              <a:t>EPI </a:t>
            </a:r>
            <a:r>
              <a:rPr spc="-395" dirty="0"/>
              <a:t>Eco </a:t>
            </a:r>
            <a:r>
              <a:rPr spc="-50" dirty="0"/>
              <a:t>quartier  </a:t>
            </a:r>
            <a:r>
              <a:rPr spc="-160" dirty="0"/>
              <a:t>Transition </a:t>
            </a:r>
            <a:r>
              <a:rPr spc="-155" dirty="0"/>
              <a:t>écologique</a:t>
            </a:r>
            <a:r>
              <a:rPr spc="-420" dirty="0"/>
              <a:t> </a:t>
            </a:r>
            <a:r>
              <a:rPr spc="-15" dirty="0"/>
              <a:t>et  </a:t>
            </a:r>
            <a:r>
              <a:rPr spc="-135" dirty="0"/>
              <a:t>développement</a:t>
            </a:r>
            <a:r>
              <a:rPr spc="-350" dirty="0"/>
              <a:t> </a:t>
            </a:r>
            <a:r>
              <a:rPr spc="-125" dirty="0"/>
              <a:t>durable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60696" y="4482210"/>
            <a:ext cx="26365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10" dirty="0">
                <a:solidFill>
                  <a:srgbClr val="888888"/>
                </a:solidFill>
                <a:latin typeface="Arial"/>
                <a:cs typeface="Arial"/>
              </a:rPr>
              <a:t>NOMS</a:t>
            </a:r>
            <a:r>
              <a:rPr sz="3200" spc="-2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spc="-195" dirty="0">
                <a:solidFill>
                  <a:srgbClr val="888888"/>
                </a:solidFill>
                <a:latin typeface="Arial"/>
                <a:cs typeface="Arial"/>
              </a:rPr>
              <a:t>Prénoms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24" y="214249"/>
            <a:ext cx="2136013" cy="2143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64896"/>
            <a:ext cx="23285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45" dirty="0"/>
              <a:t>Sommaire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7042150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14" dirty="0">
                <a:latin typeface="Arial"/>
                <a:cs typeface="Arial"/>
              </a:rPr>
              <a:t>Problématique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5" dirty="0">
                <a:latin typeface="Arial"/>
                <a:cs typeface="Arial"/>
              </a:rPr>
              <a:t>Impact environnemental </a:t>
            </a:r>
            <a:r>
              <a:rPr sz="3200" spc="-220" dirty="0">
                <a:latin typeface="Arial"/>
                <a:cs typeface="Arial"/>
              </a:rPr>
              <a:t>des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habitations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10" dirty="0">
                <a:latin typeface="Arial"/>
                <a:cs typeface="Arial"/>
              </a:rPr>
              <a:t>Production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d’électricité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40" dirty="0">
                <a:latin typeface="Arial"/>
                <a:cs typeface="Arial"/>
              </a:rPr>
              <a:t>Conception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70" dirty="0">
                <a:latin typeface="Arial"/>
                <a:cs typeface="Arial"/>
              </a:rPr>
              <a:t>Conclusion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58" y="142852"/>
            <a:ext cx="33782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400" dirty="0"/>
              <a:t>P</a:t>
            </a:r>
            <a:r>
              <a:rPr sz="4400" spc="-260" dirty="0"/>
              <a:t>r</a:t>
            </a:r>
            <a:r>
              <a:rPr sz="4400" spc="-175" dirty="0"/>
              <a:t>oblém</a:t>
            </a:r>
            <a:r>
              <a:rPr sz="4400" spc="-220" dirty="0"/>
              <a:t>a</a:t>
            </a:r>
            <a:r>
              <a:rPr sz="4400" spc="30" dirty="0"/>
              <a:t>ti</a:t>
            </a:r>
            <a:r>
              <a:rPr sz="4400" spc="55" dirty="0"/>
              <a:t>q</a:t>
            </a:r>
            <a:r>
              <a:rPr sz="4400" spc="-204" dirty="0"/>
              <a:t>ue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8596" y="785794"/>
            <a:ext cx="7372984" cy="1819728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fr-FR" sz="3200" spc="-85" dirty="0" smtClean="0">
                <a:latin typeface="Arial"/>
                <a:cs typeface="Arial"/>
              </a:rPr>
              <a:t>Définition développement durable :</a:t>
            </a:r>
          </a:p>
          <a:p>
            <a:pPr marL="814070" lvl="1" indent="-344170">
              <a:spcBef>
                <a:spcPts val="869"/>
              </a:spcBef>
              <a:buChar char="•"/>
              <a:tabLst>
                <a:tab pos="356870" algn="l"/>
                <a:tab pos="357505" algn="l"/>
              </a:tabLst>
            </a:pPr>
            <a:endParaRPr lang="fr-FR" sz="3200" spc="-85" dirty="0" smtClean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869"/>
              </a:spcBef>
              <a:tabLst>
                <a:tab pos="356870" algn="l"/>
                <a:tab pos="357505" algn="l"/>
              </a:tabLst>
            </a:pP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83721" y="0"/>
            <a:ext cx="1052623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14938"/>
            <a:ext cx="2428875" cy="643255"/>
          </a:xfrm>
          <a:custGeom>
            <a:avLst/>
            <a:gdLst/>
            <a:ahLst/>
            <a:cxnLst/>
            <a:rect l="l" t="t" r="r" b="b"/>
            <a:pathLst>
              <a:path w="2428875" h="643254">
                <a:moveTo>
                  <a:pt x="0" y="642937"/>
                </a:moveTo>
                <a:lnTo>
                  <a:pt x="2428875" y="642937"/>
                </a:lnTo>
                <a:lnTo>
                  <a:pt x="2428875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24525"/>
            <a:ext cx="914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ject 3"/>
          <p:cNvSpPr txBox="1"/>
          <p:nvPr/>
        </p:nvSpPr>
        <p:spPr>
          <a:xfrm>
            <a:off x="357158" y="2428868"/>
            <a:ext cx="7372984" cy="121186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fr-FR" sz="3200" spc="-280" dirty="0" smtClean="0">
                <a:latin typeface="Arial"/>
                <a:cs typeface="Arial"/>
              </a:rPr>
              <a:t>4 intérêts d’un </a:t>
            </a:r>
            <a:r>
              <a:rPr lang="fr-FR" sz="3200" spc="-280" dirty="0" err="1" smtClean="0">
                <a:latin typeface="Arial"/>
                <a:cs typeface="Arial"/>
              </a:rPr>
              <a:t>écoquartier</a:t>
            </a:r>
            <a:r>
              <a:rPr lang="fr-FR" sz="3200" spc="-280" dirty="0" smtClean="0">
                <a:latin typeface="Arial"/>
                <a:cs typeface="Arial"/>
              </a:rPr>
              <a:t> :</a:t>
            </a:r>
          </a:p>
          <a:p>
            <a:pPr marL="356870" indent="-344170">
              <a:lnSpc>
                <a:spcPct val="100000"/>
              </a:lnSpc>
              <a:spcBef>
                <a:spcPts val="869"/>
              </a:spcBef>
              <a:tabLst>
                <a:tab pos="356870" algn="l"/>
                <a:tab pos="357505" algn="l"/>
              </a:tabLst>
            </a:pPr>
            <a:endParaRPr sz="320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342288" y="3857628"/>
            <a:ext cx="7372984" cy="121186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fr-FR" sz="3200" spc="-280" dirty="0" smtClean="0">
                <a:latin typeface="Arial"/>
                <a:cs typeface="Arial"/>
              </a:rPr>
              <a:t>4 fonctions de l’</a:t>
            </a:r>
            <a:r>
              <a:rPr lang="fr-FR" sz="3200" spc="-280" dirty="0" err="1" smtClean="0">
                <a:latin typeface="Arial"/>
                <a:cs typeface="Arial"/>
              </a:rPr>
              <a:t>écoquartier</a:t>
            </a:r>
            <a:r>
              <a:rPr lang="fr-FR" sz="3200" spc="-280" dirty="0" smtClean="0">
                <a:latin typeface="Arial"/>
                <a:cs typeface="Arial"/>
              </a:rPr>
              <a:t> :</a:t>
            </a:r>
            <a:endParaRPr lang="fr-FR" sz="3200" spc="-50" dirty="0" smtClean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869"/>
              </a:spcBef>
              <a:buChar char="•"/>
              <a:tabLst>
                <a:tab pos="356870" algn="l"/>
                <a:tab pos="357505" algn="l"/>
              </a:tabLst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90322"/>
            <a:ext cx="807151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lang="fr-FR" spc="-125" dirty="0" smtClean="0"/>
              <a:t>Prob</a:t>
            </a:r>
            <a:r>
              <a:rPr lang="fr-FR" spc="-125" dirty="0" smtClean="0"/>
              <a:t>lématique : site de la ville</a:t>
            </a:r>
            <a:endParaRPr spc="-100" dirty="0"/>
          </a:p>
        </p:txBody>
      </p:sp>
      <p:sp>
        <p:nvSpPr>
          <p:cNvPr id="4" name="object 4"/>
          <p:cNvSpPr/>
          <p:nvPr/>
        </p:nvSpPr>
        <p:spPr>
          <a:xfrm>
            <a:off x="7467192" y="0"/>
            <a:ext cx="1335621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572032" cy="31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8653" r="1554"/>
          <a:stretch>
            <a:fillRect/>
          </a:stretch>
        </p:blipFill>
        <p:spPr bwMode="auto">
          <a:xfrm rot="16200000">
            <a:off x="5069093" y="2217527"/>
            <a:ext cx="4524377" cy="280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500826" y="2428868"/>
            <a:ext cx="1714512" cy="923330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Coller votre </a:t>
            </a:r>
          </a:p>
          <a:p>
            <a:pPr algn="ctr"/>
            <a:r>
              <a:rPr lang="fr-FR" b="1" dirty="0" smtClean="0"/>
              <a:t>plan d’implantation</a:t>
            </a:r>
            <a:endParaRPr lang="fr-F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64896"/>
            <a:ext cx="26168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90" dirty="0"/>
              <a:t>Conception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0034" y="1285860"/>
            <a:ext cx="49168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65" dirty="0">
                <a:latin typeface="Arial"/>
                <a:cs typeface="Arial"/>
              </a:rPr>
              <a:t>Implantation </a:t>
            </a:r>
            <a:r>
              <a:rPr sz="3200" spc="-215" dirty="0">
                <a:latin typeface="Arial"/>
                <a:cs typeface="Arial"/>
              </a:rPr>
              <a:t>des</a:t>
            </a:r>
            <a:r>
              <a:rPr sz="3200" spc="-32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bâtiments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5511" y="33270"/>
            <a:ext cx="1618488" cy="118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/>
          <p:cNvPicPr/>
          <p:nvPr/>
        </p:nvPicPr>
        <p:blipFill>
          <a:blip r:embed="rId3">
            <a:clrChange>
              <a:clrFrom>
                <a:srgbClr val="D2D0B9"/>
              </a:clrFrom>
              <a:clrTo>
                <a:srgbClr val="D2D0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857364"/>
            <a:ext cx="6539698" cy="43148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428992" y="3214686"/>
            <a:ext cx="1714512" cy="923330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Coller votre </a:t>
            </a:r>
          </a:p>
          <a:p>
            <a:pPr algn="ctr"/>
            <a:r>
              <a:rPr lang="fr-FR" b="1" dirty="0" smtClean="0"/>
              <a:t>Modèle </a:t>
            </a:r>
            <a:r>
              <a:rPr lang="fr-FR" b="1" dirty="0" err="1" smtClean="0"/>
              <a:t>Sketchup</a:t>
            </a:r>
            <a:endParaRPr lang="fr-F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64896"/>
            <a:ext cx="52882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45" dirty="0"/>
              <a:t>Production</a:t>
            </a:r>
            <a:r>
              <a:rPr sz="4400" spc="-220" dirty="0"/>
              <a:t> </a:t>
            </a:r>
            <a:r>
              <a:rPr sz="4400" spc="-100" dirty="0"/>
              <a:t>d’électricité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7400925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270" dirty="0">
                <a:latin typeface="Arial"/>
                <a:cs typeface="Arial"/>
              </a:rPr>
              <a:t>Types </a:t>
            </a:r>
            <a:r>
              <a:rPr sz="3200" spc="-150" dirty="0">
                <a:latin typeface="Arial"/>
                <a:cs typeface="Arial"/>
              </a:rPr>
              <a:t>de </a:t>
            </a:r>
            <a:r>
              <a:rPr sz="3200" spc="-135" dirty="0">
                <a:latin typeface="Arial"/>
                <a:cs typeface="Arial"/>
              </a:rPr>
              <a:t>centrales </a:t>
            </a:r>
            <a:r>
              <a:rPr sz="3200" spc="-25" dirty="0">
                <a:latin typeface="Arial"/>
                <a:cs typeface="Arial"/>
              </a:rPr>
              <a:t>et </a:t>
            </a:r>
            <a:r>
              <a:rPr sz="3200" spc="-30" dirty="0">
                <a:latin typeface="Arial"/>
                <a:cs typeface="Arial"/>
              </a:rPr>
              <a:t>répartition </a:t>
            </a:r>
            <a:r>
              <a:rPr sz="3200" spc="-150" dirty="0">
                <a:latin typeface="Arial"/>
                <a:cs typeface="Arial"/>
              </a:rPr>
              <a:t>en</a:t>
            </a:r>
            <a:r>
              <a:rPr sz="3200" spc="-315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France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95" dirty="0">
                <a:latin typeface="Arial"/>
                <a:cs typeface="Arial"/>
              </a:rPr>
              <a:t>Energie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renouvelable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7905" y="3071825"/>
            <a:ext cx="5055870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7402" y="0"/>
            <a:ext cx="1736597" cy="121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64896"/>
            <a:ext cx="52882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45" dirty="0"/>
              <a:t>Production</a:t>
            </a:r>
            <a:r>
              <a:rPr sz="4400" spc="-220" dirty="0"/>
              <a:t> </a:t>
            </a:r>
            <a:r>
              <a:rPr sz="4400" spc="-100" dirty="0"/>
              <a:t>d’électricité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70059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85" dirty="0">
                <a:latin typeface="Arial"/>
                <a:cs typeface="Arial"/>
              </a:rPr>
              <a:t>Détailler </a:t>
            </a:r>
            <a:r>
              <a:rPr sz="3200" spc="-105" dirty="0">
                <a:latin typeface="Arial"/>
                <a:cs typeface="Arial"/>
              </a:rPr>
              <a:t>un </a:t>
            </a:r>
            <a:r>
              <a:rPr sz="3200" spc="-135" dirty="0">
                <a:latin typeface="Arial"/>
                <a:cs typeface="Arial"/>
              </a:rPr>
              <a:t>mode </a:t>
            </a:r>
            <a:r>
              <a:rPr sz="3200" spc="-70" dirty="0">
                <a:latin typeface="Arial"/>
                <a:cs typeface="Arial"/>
              </a:rPr>
              <a:t>production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électrique  </a:t>
            </a:r>
            <a:r>
              <a:rPr sz="3200" spc="-125" dirty="0">
                <a:latin typeface="Arial"/>
                <a:cs typeface="Arial"/>
              </a:rPr>
              <a:t>adapté </a:t>
            </a:r>
            <a:r>
              <a:rPr sz="3200" spc="-250" dirty="0">
                <a:latin typeface="Arial"/>
                <a:cs typeface="Arial"/>
              </a:rPr>
              <a:t>à </a:t>
            </a:r>
            <a:r>
              <a:rPr sz="3200" spc="-140" dirty="0">
                <a:latin typeface="Arial"/>
                <a:cs typeface="Arial"/>
              </a:rPr>
              <a:t>l’éco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quartier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7402" y="0"/>
            <a:ext cx="1736597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64896"/>
            <a:ext cx="26168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90" dirty="0"/>
              <a:t>Conception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1472" y="1214422"/>
            <a:ext cx="74225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17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7505" algn="l"/>
              </a:tabLst>
            </a:pPr>
            <a:r>
              <a:rPr sz="3200" spc="-85" dirty="0">
                <a:latin typeface="Arial"/>
                <a:cs typeface="Arial"/>
              </a:rPr>
              <a:t>Détailler </a:t>
            </a:r>
            <a:r>
              <a:rPr sz="3200" spc="-145" dirty="0">
                <a:latin typeface="Arial"/>
                <a:cs typeface="Arial"/>
              </a:rPr>
              <a:t>quelques </a:t>
            </a:r>
            <a:r>
              <a:rPr sz="3200" spc="-100" dirty="0">
                <a:latin typeface="Arial"/>
                <a:cs typeface="Arial"/>
              </a:rPr>
              <a:t>solutions </a:t>
            </a:r>
            <a:r>
              <a:rPr sz="3200" spc="-70" dirty="0">
                <a:latin typeface="Arial"/>
                <a:cs typeface="Arial"/>
              </a:rPr>
              <a:t>pour </a:t>
            </a:r>
            <a:r>
              <a:rPr sz="3200" spc="-5" dirty="0">
                <a:latin typeface="Arial"/>
                <a:cs typeface="Arial"/>
              </a:rPr>
              <a:t>limiter</a:t>
            </a:r>
            <a:r>
              <a:rPr sz="3200" spc="-37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la  </a:t>
            </a:r>
            <a:r>
              <a:rPr sz="3200" spc="-125" dirty="0">
                <a:latin typeface="Arial"/>
                <a:cs typeface="Arial"/>
              </a:rPr>
              <a:t>consommation </a:t>
            </a:r>
            <a:r>
              <a:rPr sz="3200" spc="-135" dirty="0">
                <a:latin typeface="Arial"/>
                <a:cs typeface="Arial"/>
              </a:rPr>
              <a:t>d’énergie </a:t>
            </a:r>
            <a:r>
              <a:rPr sz="3200" spc="5" dirty="0">
                <a:latin typeface="Arial"/>
                <a:cs typeface="Arial"/>
              </a:rPr>
              <a:t>et/ou </a:t>
            </a:r>
            <a:r>
              <a:rPr sz="3200" spc="-80" dirty="0">
                <a:latin typeface="Arial"/>
                <a:cs typeface="Arial"/>
              </a:rPr>
              <a:t>produire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310" dirty="0">
                <a:latin typeface="Arial"/>
                <a:cs typeface="Arial"/>
              </a:rPr>
              <a:t>sa  </a:t>
            </a:r>
            <a:r>
              <a:rPr sz="3200" spc="-90" dirty="0">
                <a:latin typeface="Arial"/>
                <a:cs typeface="Arial"/>
              </a:rPr>
              <a:t>propre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énergie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285724" y="2716402"/>
            <a:ext cx="8137199" cy="3720270"/>
            <a:chOff x="285724" y="2716402"/>
            <a:chExt cx="8137199" cy="3720270"/>
          </a:xfrm>
        </p:grpSpPr>
        <p:sp>
          <p:nvSpPr>
            <p:cNvPr id="4" name="object 4"/>
            <p:cNvSpPr/>
            <p:nvPr/>
          </p:nvSpPr>
          <p:spPr>
            <a:xfrm>
              <a:off x="3857625" y="2785998"/>
              <a:ext cx="1519301" cy="885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2910" y="3574326"/>
              <a:ext cx="1283589" cy="1140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43625" y="2716402"/>
              <a:ext cx="1385951" cy="13745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14942" y="4572008"/>
              <a:ext cx="3207981" cy="1864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5724" y="3071825"/>
              <a:ext cx="1914232" cy="1713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57375" y="3071748"/>
              <a:ext cx="2105025" cy="1524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3028" y="5072062"/>
              <a:ext cx="756348" cy="839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73456" y="5065509"/>
              <a:ext cx="904532" cy="9250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7466" y="5143499"/>
              <a:ext cx="990600" cy="838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71802" y="5214950"/>
              <a:ext cx="924610" cy="8605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7525511" y="33270"/>
            <a:ext cx="1618488" cy="11811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64896"/>
            <a:ext cx="25044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29" dirty="0"/>
              <a:t>Conclusion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7782559" cy="339195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80" dirty="0">
                <a:latin typeface="Arial"/>
                <a:cs typeface="Arial"/>
              </a:rPr>
              <a:t>Indiquer </a:t>
            </a:r>
            <a:r>
              <a:rPr sz="3200" spc="-175" dirty="0">
                <a:latin typeface="Arial"/>
                <a:cs typeface="Arial"/>
              </a:rPr>
              <a:t>les </a:t>
            </a:r>
            <a:r>
              <a:rPr sz="3200" spc="-120" dirty="0">
                <a:latin typeface="Arial"/>
                <a:cs typeface="Arial"/>
              </a:rPr>
              <a:t>liens </a:t>
            </a:r>
            <a:r>
              <a:rPr sz="3200" spc="-70" dirty="0">
                <a:latin typeface="Arial"/>
                <a:cs typeface="Arial"/>
              </a:rPr>
              <a:t>entre </a:t>
            </a:r>
            <a:r>
              <a:rPr sz="3200" spc="-175" dirty="0">
                <a:latin typeface="Arial"/>
                <a:cs typeface="Arial"/>
              </a:rPr>
              <a:t>les</a:t>
            </a:r>
            <a:r>
              <a:rPr sz="3200" spc="-38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disciplines</a:t>
            </a:r>
            <a:endParaRPr sz="3200" dirty="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5" dirty="0">
                <a:latin typeface="Arial"/>
                <a:cs typeface="Arial"/>
              </a:rPr>
              <a:t>Etablir un </a:t>
            </a:r>
            <a:r>
              <a:rPr sz="3200" spc="-80" dirty="0">
                <a:latin typeface="Arial"/>
                <a:cs typeface="Arial"/>
              </a:rPr>
              <a:t>bilan </a:t>
            </a:r>
            <a:r>
              <a:rPr sz="3200" spc="-70" dirty="0">
                <a:latin typeface="Arial"/>
                <a:cs typeface="Arial"/>
              </a:rPr>
              <a:t>constructif </a:t>
            </a:r>
            <a:r>
              <a:rPr sz="3200" spc="-110" dirty="0">
                <a:latin typeface="Arial"/>
                <a:cs typeface="Arial"/>
              </a:rPr>
              <a:t>faisant </a:t>
            </a:r>
            <a:r>
              <a:rPr sz="3200" spc="-100" dirty="0">
                <a:latin typeface="Arial"/>
                <a:cs typeface="Arial"/>
              </a:rPr>
              <a:t>apparaitre  </a:t>
            </a:r>
            <a:r>
              <a:rPr sz="3200" spc="-175" dirty="0">
                <a:latin typeface="Arial"/>
                <a:cs typeface="Arial"/>
              </a:rPr>
              <a:t>les </a:t>
            </a:r>
            <a:r>
              <a:rPr sz="3200" spc="-80" dirty="0">
                <a:latin typeface="Arial"/>
                <a:cs typeface="Arial"/>
              </a:rPr>
              <a:t>points positifs </a:t>
            </a:r>
            <a:r>
              <a:rPr sz="3200" spc="-25" dirty="0">
                <a:latin typeface="Arial"/>
                <a:cs typeface="Arial"/>
              </a:rPr>
              <a:t>et </a:t>
            </a:r>
            <a:r>
              <a:rPr sz="3200" spc="-125" dirty="0">
                <a:latin typeface="Arial"/>
                <a:cs typeface="Arial"/>
              </a:rPr>
              <a:t>négatifs </a:t>
            </a:r>
            <a:r>
              <a:rPr sz="3200" spc="-165" dirty="0">
                <a:latin typeface="Arial"/>
                <a:cs typeface="Arial"/>
              </a:rPr>
              <a:t>relevés </a:t>
            </a:r>
            <a:r>
              <a:rPr sz="3200" spc="-180" dirty="0">
                <a:latin typeface="Arial"/>
                <a:cs typeface="Arial"/>
              </a:rPr>
              <a:t>au</a:t>
            </a:r>
            <a:r>
              <a:rPr sz="3200" spc="-49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cours  </a:t>
            </a:r>
            <a:r>
              <a:rPr sz="3200" spc="-150" dirty="0">
                <a:latin typeface="Arial"/>
                <a:cs typeface="Arial"/>
              </a:rPr>
              <a:t>de </a:t>
            </a:r>
            <a:r>
              <a:rPr sz="3200" spc="-105" dirty="0">
                <a:latin typeface="Arial"/>
                <a:cs typeface="Arial"/>
              </a:rPr>
              <a:t>cet </a:t>
            </a:r>
            <a:r>
              <a:rPr sz="3200" spc="-390" dirty="0">
                <a:latin typeface="Arial"/>
                <a:cs typeface="Arial"/>
              </a:rPr>
              <a:t>EPI </a:t>
            </a:r>
            <a:r>
              <a:rPr sz="3200" spc="-130" dirty="0">
                <a:latin typeface="Arial"/>
                <a:cs typeface="Arial"/>
              </a:rPr>
              <a:t>(aide </a:t>
            </a:r>
            <a:r>
              <a:rPr sz="3200" spc="-25" dirty="0">
                <a:latin typeface="Arial"/>
                <a:cs typeface="Arial"/>
              </a:rPr>
              <a:t>et </a:t>
            </a:r>
            <a:r>
              <a:rPr sz="3200" spc="-95" dirty="0">
                <a:latin typeface="Arial"/>
                <a:cs typeface="Arial"/>
              </a:rPr>
              <a:t>soutien </a:t>
            </a:r>
            <a:r>
              <a:rPr sz="3200" spc="-114" dirty="0">
                <a:latin typeface="Arial"/>
                <a:cs typeface="Arial"/>
              </a:rPr>
              <a:t>apportés,  </a:t>
            </a:r>
            <a:r>
              <a:rPr sz="3200" spc="-130" dirty="0">
                <a:latin typeface="Arial"/>
                <a:cs typeface="Arial"/>
              </a:rPr>
              <a:t>méthodes </a:t>
            </a:r>
            <a:r>
              <a:rPr sz="3200" spc="-150" dirty="0">
                <a:latin typeface="Arial"/>
                <a:cs typeface="Arial"/>
              </a:rPr>
              <a:t>de </a:t>
            </a:r>
            <a:r>
              <a:rPr sz="3200" spc="-85" dirty="0">
                <a:latin typeface="Arial"/>
                <a:cs typeface="Arial"/>
              </a:rPr>
              <a:t>travail, </a:t>
            </a:r>
            <a:r>
              <a:rPr sz="3200" spc="-130" dirty="0">
                <a:latin typeface="Arial"/>
                <a:cs typeface="Arial"/>
              </a:rPr>
              <a:t>temps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impartis...)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34401" y="0"/>
            <a:ext cx="1675554" cy="144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126</Words>
  <Application>Microsoft Office PowerPoint</Application>
  <PresentationFormat>Affichage à l'écran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EPI Eco quartier  Transition écologique et  développement durable</vt:lpstr>
      <vt:lpstr>Sommaire</vt:lpstr>
      <vt:lpstr>Problématique</vt:lpstr>
      <vt:lpstr>Problématique : site de la ville</vt:lpstr>
      <vt:lpstr>Conception</vt:lpstr>
      <vt:lpstr>Production d’électricité</vt:lpstr>
      <vt:lpstr>Production d’électricité</vt:lpstr>
      <vt:lpstr>Conception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 Eco quartier Transition écologique</dc:title>
  <dc:creator>langlaix</dc:creator>
  <cp:lastModifiedBy>langlaix</cp:lastModifiedBy>
  <cp:revision>4</cp:revision>
  <dcterms:created xsi:type="dcterms:W3CDTF">2018-05-10T16:37:35Z</dcterms:created>
  <dcterms:modified xsi:type="dcterms:W3CDTF">2019-05-09T12:02:47Z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2018-05-10T00:00:00Z</vt:filetime>
  </property>
</Properties>
</file>